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51" r:id="rId1"/>
  </p:sldMasterIdLst>
  <p:notesMasterIdLst>
    <p:notesMasterId r:id="rId32"/>
  </p:notesMasterIdLst>
  <p:sldIdLst>
    <p:sldId id="256" r:id="rId2"/>
    <p:sldId id="257" r:id="rId3"/>
    <p:sldId id="265" r:id="rId4"/>
    <p:sldId id="258" r:id="rId5"/>
    <p:sldId id="259" r:id="rId6"/>
    <p:sldId id="260" r:id="rId7"/>
    <p:sldId id="266" r:id="rId8"/>
    <p:sldId id="267" r:id="rId9"/>
    <p:sldId id="262" r:id="rId10"/>
    <p:sldId id="276" r:id="rId11"/>
    <p:sldId id="275" r:id="rId12"/>
    <p:sldId id="283" r:id="rId13"/>
    <p:sldId id="284" r:id="rId14"/>
    <p:sldId id="285" r:id="rId15"/>
    <p:sldId id="261" r:id="rId16"/>
    <p:sldId id="277" r:id="rId17"/>
    <p:sldId id="279" r:id="rId18"/>
    <p:sldId id="280" r:id="rId19"/>
    <p:sldId id="263" r:id="rId20"/>
    <p:sldId id="264" r:id="rId21"/>
    <p:sldId id="272" r:id="rId22"/>
    <p:sldId id="269" r:id="rId23"/>
    <p:sldId id="270" r:id="rId24"/>
    <p:sldId id="273" r:id="rId25"/>
    <p:sldId id="274" r:id="rId26"/>
    <p:sldId id="268" r:id="rId27"/>
    <p:sldId id="281" r:id="rId28"/>
    <p:sldId id="282" r:id="rId29"/>
    <p:sldId id="286" r:id="rId30"/>
    <p:sldId id="287"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3833"/>
    <p:restoredTop sz="96327"/>
  </p:normalViewPr>
  <p:slideViewPr>
    <p:cSldViewPr snapToGrid="0" snapToObjects="1">
      <p:cViewPr varScale="1">
        <p:scale>
          <a:sx n="106" d="100"/>
          <a:sy n="106" d="100"/>
        </p:scale>
        <p:origin x="192" y="2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diagrams/_rels/data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4" Type="http://schemas.openxmlformats.org/officeDocument/2006/relationships/image" Target="../media/image5.svg"/></Relationships>
</file>

<file path=ppt/diagrams/_rels/drawing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4" Type="http://schemas.openxmlformats.org/officeDocument/2006/relationships/image" Target="../media/image5.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EEF8B94-F0AF-4EDD-9073-218417A19B7F}"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EFBEB631-ED3C-46D4-A54D-75BE894B46F6}">
      <dgm:prSet/>
      <dgm:spPr/>
      <dgm:t>
        <a:bodyPr/>
        <a:lstStyle/>
        <a:p>
          <a:pPr>
            <a:lnSpc>
              <a:spcPct val="100000"/>
            </a:lnSpc>
          </a:pPr>
          <a:r>
            <a:rPr lang="en-US" b="0" i="0" dirty="0"/>
            <a:t>Millions of people live in areas where air pollution can cause serious health problems. Local air quality can affect our daily lives. Like the weather, it can change from day to day. EPA developed the Air Quality Index, or AQI, to make information available about the health effects of the five most common air pollutants, and how to avoid those effects.</a:t>
          </a:r>
          <a:endParaRPr lang="en-US" dirty="0"/>
        </a:p>
      </dgm:t>
    </dgm:pt>
    <dgm:pt modelId="{625F680A-1694-4877-9C70-1AD6C1879D73}" type="parTrans" cxnId="{DFD7E3D3-2E2E-447C-9F43-170A7A47A205}">
      <dgm:prSet/>
      <dgm:spPr/>
      <dgm:t>
        <a:bodyPr/>
        <a:lstStyle/>
        <a:p>
          <a:endParaRPr lang="en-US"/>
        </a:p>
      </dgm:t>
    </dgm:pt>
    <dgm:pt modelId="{8D612654-9D55-4A52-A6F8-228458B5F0C0}" type="sibTrans" cxnId="{DFD7E3D3-2E2E-447C-9F43-170A7A47A205}">
      <dgm:prSet/>
      <dgm:spPr/>
      <dgm:t>
        <a:bodyPr/>
        <a:lstStyle/>
        <a:p>
          <a:endParaRPr lang="en-US"/>
        </a:p>
      </dgm:t>
    </dgm:pt>
    <dgm:pt modelId="{B9AEFD67-96F4-40DB-B4C2-1EAAA35B84C2}">
      <dgm:prSet/>
      <dgm:spPr/>
      <dgm:t>
        <a:bodyPr/>
        <a:lstStyle/>
        <a:p>
          <a:pPr>
            <a:lnSpc>
              <a:spcPct val="100000"/>
            </a:lnSpc>
          </a:pPr>
          <a:r>
            <a:rPr lang="en-US" dirty="0"/>
            <a:t>Ozone and particulate matter from vehicles are two source of these pollutants.</a:t>
          </a:r>
        </a:p>
      </dgm:t>
    </dgm:pt>
    <dgm:pt modelId="{C7CD06C6-8EBF-4357-BE38-E450F32F1478}" type="parTrans" cxnId="{4C490777-49C3-4896-8A68-C59540123218}">
      <dgm:prSet/>
      <dgm:spPr/>
      <dgm:t>
        <a:bodyPr/>
        <a:lstStyle/>
        <a:p>
          <a:endParaRPr lang="en-US"/>
        </a:p>
      </dgm:t>
    </dgm:pt>
    <dgm:pt modelId="{2397F852-8FBC-4C5F-AC72-A4D5B14656B7}" type="sibTrans" cxnId="{4C490777-49C3-4896-8A68-C59540123218}">
      <dgm:prSet/>
      <dgm:spPr/>
      <dgm:t>
        <a:bodyPr/>
        <a:lstStyle/>
        <a:p>
          <a:endParaRPr lang="en-US"/>
        </a:p>
      </dgm:t>
    </dgm:pt>
    <dgm:pt modelId="{B6120AE5-D4D3-43C6-9977-7A2744100266}" type="pres">
      <dgm:prSet presAssocID="{0EEF8B94-F0AF-4EDD-9073-218417A19B7F}" presName="root" presStyleCnt="0">
        <dgm:presLayoutVars>
          <dgm:dir/>
          <dgm:resizeHandles val="exact"/>
        </dgm:presLayoutVars>
      </dgm:prSet>
      <dgm:spPr/>
    </dgm:pt>
    <dgm:pt modelId="{D6ECCA33-699E-41A7-B075-3F95F572BA5E}" type="pres">
      <dgm:prSet presAssocID="{EFBEB631-ED3C-46D4-A54D-75BE894B46F6}" presName="compNode" presStyleCnt="0"/>
      <dgm:spPr/>
    </dgm:pt>
    <dgm:pt modelId="{CAA8FF0F-9F54-4A28-94C3-69620D11F3D9}" type="pres">
      <dgm:prSet presAssocID="{EFBEB631-ED3C-46D4-A54D-75BE894B46F6}" presName="bgRect" presStyleLbl="bgShp" presStyleIdx="0" presStyleCnt="2"/>
      <dgm:spPr/>
    </dgm:pt>
    <dgm:pt modelId="{E33D0903-2EC9-4440-BE44-EA92A9641145}" type="pres">
      <dgm:prSet presAssocID="{EFBEB631-ED3C-46D4-A54D-75BE894B46F6}"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Rainy scene"/>
        </a:ext>
      </dgm:extLst>
    </dgm:pt>
    <dgm:pt modelId="{C5E39C51-39B2-4010-AE19-783B091D03DC}" type="pres">
      <dgm:prSet presAssocID="{EFBEB631-ED3C-46D4-A54D-75BE894B46F6}" presName="spaceRect" presStyleCnt="0"/>
      <dgm:spPr/>
    </dgm:pt>
    <dgm:pt modelId="{23761991-1911-46CA-B6E9-596576593AA1}" type="pres">
      <dgm:prSet presAssocID="{EFBEB631-ED3C-46D4-A54D-75BE894B46F6}" presName="parTx" presStyleLbl="revTx" presStyleIdx="0" presStyleCnt="2">
        <dgm:presLayoutVars>
          <dgm:chMax val="0"/>
          <dgm:chPref val="0"/>
        </dgm:presLayoutVars>
      </dgm:prSet>
      <dgm:spPr/>
    </dgm:pt>
    <dgm:pt modelId="{AFF1A5C5-69C9-4C3F-BCEB-1D44F538FA46}" type="pres">
      <dgm:prSet presAssocID="{8D612654-9D55-4A52-A6F8-228458B5F0C0}" presName="sibTrans" presStyleCnt="0"/>
      <dgm:spPr/>
    </dgm:pt>
    <dgm:pt modelId="{2FAE73FB-61A1-42BE-B733-40132A9EF5D9}" type="pres">
      <dgm:prSet presAssocID="{B9AEFD67-96F4-40DB-B4C2-1EAAA35B84C2}" presName="compNode" presStyleCnt="0"/>
      <dgm:spPr/>
    </dgm:pt>
    <dgm:pt modelId="{7EE9769A-8E01-46D9-A500-E0D7ED508DD2}" type="pres">
      <dgm:prSet presAssocID="{B9AEFD67-96F4-40DB-B4C2-1EAAA35B84C2}" presName="bgRect" presStyleLbl="bgShp" presStyleIdx="1" presStyleCnt="2"/>
      <dgm:spPr/>
    </dgm:pt>
    <dgm:pt modelId="{0B293637-B41C-465C-871E-83C90736AC56}" type="pres">
      <dgm:prSet presAssocID="{B9AEFD67-96F4-40DB-B4C2-1EAAA35B84C2}"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Deciduous tree"/>
        </a:ext>
      </dgm:extLst>
    </dgm:pt>
    <dgm:pt modelId="{37DE9649-E321-47C1-AFAE-DACD24609BF9}" type="pres">
      <dgm:prSet presAssocID="{B9AEFD67-96F4-40DB-B4C2-1EAAA35B84C2}" presName="spaceRect" presStyleCnt="0"/>
      <dgm:spPr/>
    </dgm:pt>
    <dgm:pt modelId="{34569DD1-A9A8-4F76-BCA8-E464A8299D3C}" type="pres">
      <dgm:prSet presAssocID="{B9AEFD67-96F4-40DB-B4C2-1EAAA35B84C2}" presName="parTx" presStyleLbl="revTx" presStyleIdx="1" presStyleCnt="2">
        <dgm:presLayoutVars>
          <dgm:chMax val="0"/>
          <dgm:chPref val="0"/>
        </dgm:presLayoutVars>
      </dgm:prSet>
      <dgm:spPr/>
    </dgm:pt>
  </dgm:ptLst>
  <dgm:cxnLst>
    <dgm:cxn modelId="{DDC72053-BAC7-4B60-9F23-EEBE32623FA8}" type="presOf" srcId="{EFBEB631-ED3C-46D4-A54D-75BE894B46F6}" destId="{23761991-1911-46CA-B6E9-596576593AA1}" srcOrd="0" destOrd="0" presId="urn:microsoft.com/office/officeart/2018/2/layout/IconVerticalSolidList"/>
    <dgm:cxn modelId="{4C490777-49C3-4896-8A68-C59540123218}" srcId="{0EEF8B94-F0AF-4EDD-9073-218417A19B7F}" destId="{B9AEFD67-96F4-40DB-B4C2-1EAAA35B84C2}" srcOrd="1" destOrd="0" parTransId="{C7CD06C6-8EBF-4357-BE38-E450F32F1478}" sibTransId="{2397F852-8FBC-4C5F-AC72-A4D5B14656B7}"/>
    <dgm:cxn modelId="{1910C990-5FF9-44DA-9E15-9E16A021CC4F}" type="presOf" srcId="{B9AEFD67-96F4-40DB-B4C2-1EAAA35B84C2}" destId="{34569DD1-A9A8-4F76-BCA8-E464A8299D3C}" srcOrd="0" destOrd="0" presId="urn:microsoft.com/office/officeart/2018/2/layout/IconVerticalSolidList"/>
    <dgm:cxn modelId="{604D23A7-AD96-4848-8E75-A03BE875BEDE}" type="presOf" srcId="{0EEF8B94-F0AF-4EDD-9073-218417A19B7F}" destId="{B6120AE5-D4D3-43C6-9977-7A2744100266}" srcOrd="0" destOrd="0" presId="urn:microsoft.com/office/officeart/2018/2/layout/IconVerticalSolidList"/>
    <dgm:cxn modelId="{DFD7E3D3-2E2E-447C-9F43-170A7A47A205}" srcId="{0EEF8B94-F0AF-4EDD-9073-218417A19B7F}" destId="{EFBEB631-ED3C-46D4-A54D-75BE894B46F6}" srcOrd="0" destOrd="0" parTransId="{625F680A-1694-4877-9C70-1AD6C1879D73}" sibTransId="{8D612654-9D55-4A52-A6F8-228458B5F0C0}"/>
    <dgm:cxn modelId="{68F18036-3FF8-4EA5-8EB8-2C9094599AE4}" type="presParOf" srcId="{B6120AE5-D4D3-43C6-9977-7A2744100266}" destId="{D6ECCA33-699E-41A7-B075-3F95F572BA5E}" srcOrd="0" destOrd="0" presId="urn:microsoft.com/office/officeart/2018/2/layout/IconVerticalSolidList"/>
    <dgm:cxn modelId="{073AEA64-4560-4B3B-B8E2-7D60A230CD56}" type="presParOf" srcId="{D6ECCA33-699E-41A7-B075-3F95F572BA5E}" destId="{CAA8FF0F-9F54-4A28-94C3-69620D11F3D9}" srcOrd="0" destOrd="0" presId="urn:microsoft.com/office/officeart/2018/2/layout/IconVerticalSolidList"/>
    <dgm:cxn modelId="{EAC66DC3-2B3D-4642-AA16-E71699EEA342}" type="presParOf" srcId="{D6ECCA33-699E-41A7-B075-3F95F572BA5E}" destId="{E33D0903-2EC9-4440-BE44-EA92A9641145}" srcOrd="1" destOrd="0" presId="urn:microsoft.com/office/officeart/2018/2/layout/IconVerticalSolidList"/>
    <dgm:cxn modelId="{BEF104CE-8A04-4A3F-A8E6-2DFA06538639}" type="presParOf" srcId="{D6ECCA33-699E-41A7-B075-3F95F572BA5E}" destId="{C5E39C51-39B2-4010-AE19-783B091D03DC}" srcOrd="2" destOrd="0" presId="urn:microsoft.com/office/officeart/2018/2/layout/IconVerticalSolidList"/>
    <dgm:cxn modelId="{E89B82A2-6B8B-45B8-8DC6-1EAAAE50B12A}" type="presParOf" srcId="{D6ECCA33-699E-41A7-B075-3F95F572BA5E}" destId="{23761991-1911-46CA-B6E9-596576593AA1}" srcOrd="3" destOrd="0" presId="urn:microsoft.com/office/officeart/2018/2/layout/IconVerticalSolidList"/>
    <dgm:cxn modelId="{C11325F2-F07C-4B1B-B8A9-799EA8DB9550}" type="presParOf" srcId="{B6120AE5-D4D3-43C6-9977-7A2744100266}" destId="{AFF1A5C5-69C9-4C3F-BCEB-1D44F538FA46}" srcOrd="1" destOrd="0" presId="urn:microsoft.com/office/officeart/2018/2/layout/IconVerticalSolidList"/>
    <dgm:cxn modelId="{0C9EAB9D-0B96-4662-8CFA-AEBDF8E494C8}" type="presParOf" srcId="{B6120AE5-D4D3-43C6-9977-7A2744100266}" destId="{2FAE73FB-61A1-42BE-B733-40132A9EF5D9}" srcOrd="2" destOrd="0" presId="urn:microsoft.com/office/officeart/2018/2/layout/IconVerticalSolidList"/>
    <dgm:cxn modelId="{A36707D8-0EC7-4958-BEDE-0419A137786B}" type="presParOf" srcId="{2FAE73FB-61A1-42BE-B733-40132A9EF5D9}" destId="{7EE9769A-8E01-46D9-A500-E0D7ED508DD2}" srcOrd="0" destOrd="0" presId="urn:microsoft.com/office/officeart/2018/2/layout/IconVerticalSolidList"/>
    <dgm:cxn modelId="{40288014-0DBC-4C2F-9635-8B1AFF1B28DA}" type="presParOf" srcId="{2FAE73FB-61A1-42BE-B733-40132A9EF5D9}" destId="{0B293637-B41C-465C-871E-83C90736AC56}" srcOrd="1" destOrd="0" presId="urn:microsoft.com/office/officeart/2018/2/layout/IconVerticalSolidList"/>
    <dgm:cxn modelId="{6501C71C-5F25-4FFF-BF0F-5B5B117707D9}" type="presParOf" srcId="{2FAE73FB-61A1-42BE-B733-40132A9EF5D9}" destId="{37DE9649-E321-47C1-AFAE-DACD24609BF9}" srcOrd="2" destOrd="0" presId="urn:microsoft.com/office/officeart/2018/2/layout/IconVerticalSolidList"/>
    <dgm:cxn modelId="{523EA09C-E91E-4946-9ED8-461C48C3D3C8}" type="presParOf" srcId="{2FAE73FB-61A1-42BE-B733-40132A9EF5D9}" destId="{34569DD1-A9A8-4F76-BCA8-E464A8299D3C}"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2C0A1BB-8038-4D72-B02F-F716E0B34A85}" type="doc">
      <dgm:prSet loTypeId="urn:microsoft.com/office/officeart/2008/layout/LinedList" loCatId="list" qsTypeId="urn:microsoft.com/office/officeart/2005/8/quickstyle/simple5" qsCatId="simple" csTypeId="urn:microsoft.com/office/officeart/2005/8/colors/colorful5" csCatId="colorful" phldr="1"/>
      <dgm:spPr/>
      <dgm:t>
        <a:bodyPr/>
        <a:lstStyle/>
        <a:p>
          <a:endParaRPr lang="en-US"/>
        </a:p>
      </dgm:t>
    </dgm:pt>
    <dgm:pt modelId="{20876885-B4D5-4ADA-A022-CF63894FD195}">
      <dgm:prSet/>
      <dgm:spPr/>
      <dgm:t>
        <a:bodyPr/>
        <a:lstStyle/>
        <a:p>
          <a:r>
            <a:rPr lang="en-US" dirty="0"/>
            <a:t>Vehicle, Snowmobile, and Boat Registrations from  </a:t>
          </a:r>
          <a:r>
            <a:rPr lang="en-US" dirty="0" err="1"/>
            <a:t>data.ny.gov</a:t>
          </a:r>
          <a:endParaRPr lang="en-US" dirty="0"/>
        </a:p>
      </dgm:t>
    </dgm:pt>
    <dgm:pt modelId="{298E79C9-A250-4950-B635-9E6E267877B8}" type="parTrans" cxnId="{2F9ED96B-52DC-4F25-B4E6-CAC94D716609}">
      <dgm:prSet/>
      <dgm:spPr/>
      <dgm:t>
        <a:bodyPr/>
        <a:lstStyle/>
        <a:p>
          <a:endParaRPr lang="en-US"/>
        </a:p>
      </dgm:t>
    </dgm:pt>
    <dgm:pt modelId="{7FB2DAEB-D9E4-4A71-A6F6-884ED9A19077}" type="sibTrans" cxnId="{2F9ED96B-52DC-4F25-B4E6-CAC94D716609}">
      <dgm:prSet/>
      <dgm:spPr/>
      <dgm:t>
        <a:bodyPr/>
        <a:lstStyle/>
        <a:p>
          <a:endParaRPr lang="en-US"/>
        </a:p>
      </dgm:t>
    </dgm:pt>
    <dgm:pt modelId="{3FA3EEF0-605C-45F2-9AE0-29DEBB5B2468}">
      <dgm:prSet/>
      <dgm:spPr/>
      <dgm:t>
        <a:bodyPr/>
        <a:lstStyle/>
        <a:p>
          <a:r>
            <a:rPr lang="en-US" dirty="0"/>
            <a:t>AQI Index from airnowapi.org</a:t>
          </a:r>
        </a:p>
      </dgm:t>
    </dgm:pt>
    <dgm:pt modelId="{44F323C9-1540-4186-8624-F7366BC0190A}" type="parTrans" cxnId="{D33CC50F-CB8D-4AAD-917A-3B79BEF8BB22}">
      <dgm:prSet/>
      <dgm:spPr/>
      <dgm:t>
        <a:bodyPr/>
        <a:lstStyle/>
        <a:p>
          <a:endParaRPr lang="en-US"/>
        </a:p>
      </dgm:t>
    </dgm:pt>
    <dgm:pt modelId="{701BE081-6B32-45DF-94A5-72A587CDCC52}" type="sibTrans" cxnId="{D33CC50F-CB8D-4AAD-917A-3B79BEF8BB22}">
      <dgm:prSet/>
      <dgm:spPr/>
      <dgm:t>
        <a:bodyPr/>
        <a:lstStyle/>
        <a:p>
          <a:endParaRPr lang="en-US"/>
        </a:p>
      </dgm:t>
    </dgm:pt>
    <dgm:pt modelId="{BCFFCE44-A308-447F-A4E6-AC24BE6244E5}">
      <dgm:prSet/>
      <dgm:spPr/>
      <dgm:t>
        <a:bodyPr/>
        <a:lstStyle/>
        <a:p>
          <a:r>
            <a:rPr lang="en-US" dirty="0"/>
            <a:t>Zip code coordinates from </a:t>
          </a:r>
          <a:r>
            <a:rPr lang="en-US" dirty="0" err="1"/>
            <a:t>Public.Opendatasoft.com</a:t>
          </a:r>
          <a:endParaRPr lang="en-US" dirty="0"/>
        </a:p>
      </dgm:t>
    </dgm:pt>
    <dgm:pt modelId="{88C4244B-CA7A-43DA-88DD-673A93DBC285}" type="parTrans" cxnId="{F4A12142-2B29-49C1-BB1C-33931879BC83}">
      <dgm:prSet/>
      <dgm:spPr/>
      <dgm:t>
        <a:bodyPr/>
        <a:lstStyle/>
        <a:p>
          <a:endParaRPr lang="en-US"/>
        </a:p>
      </dgm:t>
    </dgm:pt>
    <dgm:pt modelId="{787B5027-6B1A-4E3C-B6A4-61A52D040A71}" type="sibTrans" cxnId="{F4A12142-2B29-49C1-BB1C-33931879BC83}">
      <dgm:prSet/>
      <dgm:spPr/>
      <dgm:t>
        <a:bodyPr/>
        <a:lstStyle/>
        <a:p>
          <a:endParaRPr lang="en-US"/>
        </a:p>
      </dgm:t>
    </dgm:pt>
    <dgm:pt modelId="{F5574CE6-3BCF-6244-BA3E-106BCA59C8F0}" type="pres">
      <dgm:prSet presAssocID="{C2C0A1BB-8038-4D72-B02F-F716E0B34A85}" presName="vert0" presStyleCnt="0">
        <dgm:presLayoutVars>
          <dgm:dir/>
          <dgm:animOne val="branch"/>
          <dgm:animLvl val="lvl"/>
        </dgm:presLayoutVars>
      </dgm:prSet>
      <dgm:spPr/>
    </dgm:pt>
    <dgm:pt modelId="{B8C58F10-BF9D-EF47-97F0-0D173E20B175}" type="pres">
      <dgm:prSet presAssocID="{20876885-B4D5-4ADA-A022-CF63894FD195}" presName="thickLine" presStyleLbl="alignNode1" presStyleIdx="0" presStyleCnt="3"/>
      <dgm:spPr/>
    </dgm:pt>
    <dgm:pt modelId="{F1AA068F-3BB0-D24B-A3A8-BE3D6FCEE6B9}" type="pres">
      <dgm:prSet presAssocID="{20876885-B4D5-4ADA-A022-CF63894FD195}" presName="horz1" presStyleCnt="0"/>
      <dgm:spPr/>
    </dgm:pt>
    <dgm:pt modelId="{9E13754F-D391-2949-8D6F-55419FE3181C}" type="pres">
      <dgm:prSet presAssocID="{20876885-B4D5-4ADA-A022-CF63894FD195}" presName="tx1" presStyleLbl="revTx" presStyleIdx="0" presStyleCnt="3"/>
      <dgm:spPr/>
    </dgm:pt>
    <dgm:pt modelId="{FDE5A835-8496-FE43-A006-FB8C3F4ACB2F}" type="pres">
      <dgm:prSet presAssocID="{20876885-B4D5-4ADA-A022-CF63894FD195}" presName="vert1" presStyleCnt="0"/>
      <dgm:spPr/>
    </dgm:pt>
    <dgm:pt modelId="{9325AF8C-D89B-C043-A94E-0A93190157C0}" type="pres">
      <dgm:prSet presAssocID="{3FA3EEF0-605C-45F2-9AE0-29DEBB5B2468}" presName="thickLine" presStyleLbl="alignNode1" presStyleIdx="1" presStyleCnt="3"/>
      <dgm:spPr/>
    </dgm:pt>
    <dgm:pt modelId="{D92D81B2-4ADC-B34A-AFBB-C68666B72A0C}" type="pres">
      <dgm:prSet presAssocID="{3FA3EEF0-605C-45F2-9AE0-29DEBB5B2468}" presName="horz1" presStyleCnt="0"/>
      <dgm:spPr/>
    </dgm:pt>
    <dgm:pt modelId="{78A54AE0-9FE2-AA46-AA81-53A6D2AA52FB}" type="pres">
      <dgm:prSet presAssocID="{3FA3EEF0-605C-45F2-9AE0-29DEBB5B2468}" presName="tx1" presStyleLbl="revTx" presStyleIdx="1" presStyleCnt="3"/>
      <dgm:spPr/>
    </dgm:pt>
    <dgm:pt modelId="{5FA4BCC3-8799-8B41-8A2D-7658A961ECB4}" type="pres">
      <dgm:prSet presAssocID="{3FA3EEF0-605C-45F2-9AE0-29DEBB5B2468}" presName="vert1" presStyleCnt="0"/>
      <dgm:spPr/>
    </dgm:pt>
    <dgm:pt modelId="{9B9E4087-A406-4F3F-BC5A-FF79A8E51A7A}" type="pres">
      <dgm:prSet presAssocID="{BCFFCE44-A308-447F-A4E6-AC24BE6244E5}" presName="thickLine" presStyleLbl="alignNode1" presStyleIdx="2" presStyleCnt="3"/>
      <dgm:spPr/>
    </dgm:pt>
    <dgm:pt modelId="{2461815E-6B48-47D8-A684-43E52552E2AF}" type="pres">
      <dgm:prSet presAssocID="{BCFFCE44-A308-447F-A4E6-AC24BE6244E5}" presName="horz1" presStyleCnt="0"/>
      <dgm:spPr/>
    </dgm:pt>
    <dgm:pt modelId="{5A70BEFA-2016-4F88-87C0-F014D9AA282F}" type="pres">
      <dgm:prSet presAssocID="{BCFFCE44-A308-447F-A4E6-AC24BE6244E5}" presName="tx1" presStyleLbl="revTx" presStyleIdx="2" presStyleCnt="3"/>
      <dgm:spPr/>
    </dgm:pt>
    <dgm:pt modelId="{CA2687C7-2E4C-416A-92FB-C8995D23E5E1}" type="pres">
      <dgm:prSet presAssocID="{BCFFCE44-A308-447F-A4E6-AC24BE6244E5}" presName="vert1" presStyleCnt="0"/>
      <dgm:spPr/>
    </dgm:pt>
  </dgm:ptLst>
  <dgm:cxnLst>
    <dgm:cxn modelId="{D33CC50F-CB8D-4AAD-917A-3B79BEF8BB22}" srcId="{C2C0A1BB-8038-4D72-B02F-F716E0B34A85}" destId="{3FA3EEF0-605C-45F2-9AE0-29DEBB5B2468}" srcOrd="1" destOrd="0" parTransId="{44F323C9-1540-4186-8624-F7366BC0190A}" sibTransId="{701BE081-6B32-45DF-94A5-72A587CDCC52}"/>
    <dgm:cxn modelId="{7658C62A-6A4B-EC47-ACE4-D3AF14F45F28}" type="presOf" srcId="{C2C0A1BB-8038-4D72-B02F-F716E0B34A85}" destId="{F5574CE6-3BCF-6244-BA3E-106BCA59C8F0}" srcOrd="0" destOrd="0" presId="urn:microsoft.com/office/officeart/2008/layout/LinedList"/>
    <dgm:cxn modelId="{F4A12142-2B29-49C1-BB1C-33931879BC83}" srcId="{C2C0A1BB-8038-4D72-B02F-F716E0B34A85}" destId="{BCFFCE44-A308-447F-A4E6-AC24BE6244E5}" srcOrd="2" destOrd="0" parTransId="{88C4244B-CA7A-43DA-88DD-673A93DBC285}" sibTransId="{787B5027-6B1A-4E3C-B6A4-61A52D040A71}"/>
    <dgm:cxn modelId="{E1F7EC66-34AD-8A44-B393-EC6B7C6D21A8}" type="presOf" srcId="{3FA3EEF0-605C-45F2-9AE0-29DEBB5B2468}" destId="{78A54AE0-9FE2-AA46-AA81-53A6D2AA52FB}" srcOrd="0" destOrd="0" presId="urn:microsoft.com/office/officeart/2008/layout/LinedList"/>
    <dgm:cxn modelId="{2F9ED96B-52DC-4F25-B4E6-CAC94D716609}" srcId="{C2C0A1BB-8038-4D72-B02F-F716E0B34A85}" destId="{20876885-B4D5-4ADA-A022-CF63894FD195}" srcOrd="0" destOrd="0" parTransId="{298E79C9-A250-4950-B635-9E6E267877B8}" sibTransId="{7FB2DAEB-D9E4-4A71-A6F6-884ED9A19077}"/>
    <dgm:cxn modelId="{9646176D-AF72-2F4C-91A0-06A14639567C}" type="presOf" srcId="{20876885-B4D5-4ADA-A022-CF63894FD195}" destId="{9E13754F-D391-2949-8D6F-55419FE3181C}" srcOrd="0" destOrd="0" presId="urn:microsoft.com/office/officeart/2008/layout/LinedList"/>
    <dgm:cxn modelId="{3F60A3C0-A713-4D90-ACAB-F600E4F44326}" type="presOf" srcId="{BCFFCE44-A308-447F-A4E6-AC24BE6244E5}" destId="{5A70BEFA-2016-4F88-87C0-F014D9AA282F}" srcOrd="0" destOrd="0" presId="urn:microsoft.com/office/officeart/2008/layout/LinedList"/>
    <dgm:cxn modelId="{84DC415C-7854-964F-9720-A15F7327211B}" type="presParOf" srcId="{F5574CE6-3BCF-6244-BA3E-106BCA59C8F0}" destId="{B8C58F10-BF9D-EF47-97F0-0D173E20B175}" srcOrd="0" destOrd="0" presId="urn:microsoft.com/office/officeart/2008/layout/LinedList"/>
    <dgm:cxn modelId="{82E4E94E-B4E3-B240-91B9-21D05EE201E0}" type="presParOf" srcId="{F5574CE6-3BCF-6244-BA3E-106BCA59C8F0}" destId="{F1AA068F-3BB0-D24B-A3A8-BE3D6FCEE6B9}" srcOrd="1" destOrd="0" presId="urn:microsoft.com/office/officeart/2008/layout/LinedList"/>
    <dgm:cxn modelId="{FBB2FA1F-4542-F64B-8B2B-58C15DF25D7D}" type="presParOf" srcId="{F1AA068F-3BB0-D24B-A3A8-BE3D6FCEE6B9}" destId="{9E13754F-D391-2949-8D6F-55419FE3181C}" srcOrd="0" destOrd="0" presId="urn:microsoft.com/office/officeart/2008/layout/LinedList"/>
    <dgm:cxn modelId="{169F41F4-6C80-BF41-B955-99E025B33839}" type="presParOf" srcId="{F1AA068F-3BB0-D24B-A3A8-BE3D6FCEE6B9}" destId="{FDE5A835-8496-FE43-A006-FB8C3F4ACB2F}" srcOrd="1" destOrd="0" presId="urn:microsoft.com/office/officeart/2008/layout/LinedList"/>
    <dgm:cxn modelId="{16527884-9395-8243-9AF0-4BD83172236A}" type="presParOf" srcId="{F5574CE6-3BCF-6244-BA3E-106BCA59C8F0}" destId="{9325AF8C-D89B-C043-A94E-0A93190157C0}" srcOrd="2" destOrd="0" presId="urn:microsoft.com/office/officeart/2008/layout/LinedList"/>
    <dgm:cxn modelId="{AE45AE95-AECE-6D4C-9763-A429F0C2E71E}" type="presParOf" srcId="{F5574CE6-3BCF-6244-BA3E-106BCA59C8F0}" destId="{D92D81B2-4ADC-B34A-AFBB-C68666B72A0C}" srcOrd="3" destOrd="0" presId="urn:microsoft.com/office/officeart/2008/layout/LinedList"/>
    <dgm:cxn modelId="{E6C32E8E-AF35-054D-8DD3-693A38873039}" type="presParOf" srcId="{D92D81B2-4ADC-B34A-AFBB-C68666B72A0C}" destId="{78A54AE0-9FE2-AA46-AA81-53A6D2AA52FB}" srcOrd="0" destOrd="0" presId="urn:microsoft.com/office/officeart/2008/layout/LinedList"/>
    <dgm:cxn modelId="{CAEEF97E-74AD-6848-A918-C60E2A75D59E}" type="presParOf" srcId="{D92D81B2-4ADC-B34A-AFBB-C68666B72A0C}" destId="{5FA4BCC3-8799-8B41-8A2D-7658A961ECB4}" srcOrd="1" destOrd="0" presId="urn:microsoft.com/office/officeart/2008/layout/LinedList"/>
    <dgm:cxn modelId="{47AABCD3-A23D-4B45-A1AD-6B6359139A45}" type="presParOf" srcId="{F5574CE6-3BCF-6244-BA3E-106BCA59C8F0}" destId="{9B9E4087-A406-4F3F-BC5A-FF79A8E51A7A}" srcOrd="4" destOrd="0" presId="urn:microsoft.com/office/officeart/2008/layout/LinedList"/>
    <dgm:cxn modelId="{2FA3B79C-0529-4173-9B21-C6B146CDEC96}" type="presParOf" srcId="{F5574CE6-3BCF-6244-BA3E-106BCA59C8F0}" destId="{2461815E-6B48-47D8-A684-43E52552E2AF}" srcOrd="5" destOrd="0" presId="urn:microsoft.com/office/officeart/2008/layout/LinedList"/>
    <dgm:cxn modelId="{445D243F-08A7-4F17-9726-28E923E31CD5}" type="presParOf" srcId="{2461815E-6B48-47D8-A684-43E52552E2AF}" destId="{5A70BEFA-2016-4F88-87C0-F014D9AA282F}" srcOrd="0" destOrd="0" presId="urn:microsoft.com/office/officeart/2008/layout/LinedList"/>
    <dgm:cxn modelId="{40C87317-9C03-4597-A1B9-DEE0CA2F3C10}" type="presParOf" srcId="{2461815E-6B48-47D8-A684-43E52552E2AF}" destId="{CA2687C7-2E4C-416A-92FB-C8995D23E5E1}" srcOrd="1" destOrd="0" presId="urn:microsoft.com/office/officeart/2008/layout/Lin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6AB5F4D-0346-4567-A413-546E201A15A3}" type="doc">
      <dgm:prSet loTypeId="urn:microsoft.com/office/officeart/2008/layout/LinedList" loCatId="list" qsTypeId="urn:microsoft.com/office/officeart/2005/8/quickstyle/simple1" qsCatId="simple" csTypeId="urn:microsoft.com/office/officeart/2005/8/colors/colorful2" csCatId="colorful" phldr="1"/>
      <dgm:spPr/>
      <dgm:t>
        <a:bodyPr/>
        <a:lstStyle/>
        <a:p>
          <a:endParaRPr lang="en-US"/>
        </a:p>
      </dgm:t>
    </dgm:pt>
    <dgm:pt modelId="{9820DF97-FF62-4A67-885A-C9001EB57CAE}">
      <dgm:prSet/>
      <dgm:spPr/>
      <dgm:t>
        <a:bodyPr/>
        <a:lstStyle/>
        <a:p>
          <a:r>
            <a:rPr lang="en-US"/>
            <a:t>Huge size of the vehicle data from data.ny.gov. Over 11 million records.</a:t>
          </a:r>
        </a:p>
      </dgm:t>
    </dgm:pt>
    <dgm:pt modelId="{01DFA5EC-BB54-4776-98AD-3C5F6C5D18ED}" type="parTrans" cxnId="{B2F65C92-2E79-457F-B3F3-62439DD6AFBE}">
      <dgm:prSet/>
      <dgm:spPr/>
      <dgm:t>
        <a:bodyPr/>
        <a:lstStyle/>
        <a:p>
          <a:endParaRPr lang="en-US"/>
        </a:p>
      </dgm:t>
    </dgm:pt>
    <dgm:pt modelId="{E89E042E-96F4-407B-B86D-F9966D744A98}" type="sibTrans" cxnId="{B2F65C92-2E79-457F-B3F3-62439DD6AFBE}">
      <dgm:prSet/>
      <dgm:spPr/>
      <dgm:t>
        <a:bodyPr/>
        <a:lstStyle/>
        <a:p>
          <a:endParaRPr lang="en-US"/>
        </a:p>
      </dgm:t>
    </dgm:pt>
    <dgm:pt modelId="{811CE9DD-01CF-4699-B2C9-50928272D1DC}">
      <dgm:prSet/>
      <dgm:spPr/>
      <dgm:t>
        <a:bodyPr/>
        <a:lstStyle/>
        <a:p>
          <a:r>
            <a:rPr lang="en-US" dirty="0"/>
            <a:t>Limits on the API call to retrieve Air Quality Index from </a:t>
          </a:r>
          <a:r>
            <a:rPr lang="en-US" dirty="0" err="1"/>
            <a:t>AirNow</a:t>
          </a:r>
          <a:r>
            <a:rPr lang="en-US" dirty="0"/>
            <a:t>. Limit of 500 requests per hour. </a:t>
          </a:r>
        </a:p>
      </dgm:t>
    </dgm:pt>
    <dgm:pt modelId="{C352E69F-19D4-4D03-94CA-F148BAF94E10}" type="parTrans" cxnId="{8D1546FF-132B-41FB-B99D-C2DA5AFAC2C2}">
      <dgm:prSet/>
      <dgm:spPr/>
      <dgm:t>
        <a:bodyPr/>
        <a:lstStyle/>
        <a:p>
          <a:endParaRPr lang="en-US"/>
        </a:p>
      </dgm:t>
    </dgm:pt>
    <dgm:pt modelId="{81E50843-A6A6-4B28-900F-A0E586175A6B}" type="sibTrans" cxnId="{8D1546FF-132B-41FB-B99D-C2DA5AFAC2C2}">
      <dgm:prSet/>
      <dgm:spPr/>
      <dgm:t>
        <a:bodyPr/>
        <a:lstStyle/>
        <a:p>
          <a:endParaRPr lang="en-US"/>
        </a:p>
      </dgm:t>
    </dgm:pt>
    <dgm:pt modelId="{C05EB91B-C467-4E37-9D8D-645FC1A11046}">
      <dgm:prSet/>
      <dgm:spPr/>
      <dgm:t>
        <a:bodyPr/>
        <a:lstStyle/>
        <a:p>
          <a:r>
            <a:rPr lang="en-US"/>
            <a:t>Air Quality Index not available on AirNow prior to 2009.</a:t>
          </a:r>
        </a:p>
      </dgm:t>
    </dgm:pt>
    <dgm:pt modelId="{F14484DA-1FCF-47AD-BCCC-158855199AF4}" type="parTrans" cxnId="{848D5385-295A-4BDA-87C6-8EB4A4749F18}">
      <dgm:prSet/>
      <dgm:spPr/>
      <dgm:t>
        <a:bodyPr/>
        <a:lstStyle/>
        <a:p>
          <a:endParaRPr lang="en-US"/>
        </a:p>
      </dgm:t>
    </dgm:pt>
    <dgm:pt modelId="{12564BC2-49A5-48A0-BDA2-43EB2D284846}" type="sibTrans" cxnId="{848D5385-295A-4BDA-87C6-8EB4A4749F18}">
      <dgm:prSet/>
      <dgm:spPr/>
      <dgm:t>
        <a:bodyPr/>
        <a:lstStyle/>
        <a:p>
          <a:endParaRPr lang="en-US"/>
        </a:p>
      </dgm:t>
    </dgm:pt>
    <dgm:pt modelId="{55755F8E-FAD2-47DD-B045-8245AFC398D4}">
      <dgm:prSet/>
      <dgm:spPr/>
      <dgm:t>
        <a:bodyPr/>
        <a:lstStyle/>
        <a:p>
          <a:r>
            <a:rPr lang="en-US" dirty="0"/>
            <a:t>We limited ourselves to 3 years worth of Air Quality Index data: 2009, 2015 and 2020.</a:t>
          </a:r>
        </a:p>
      </dgm:t>
    </dgm:pt>
    <dgm:pt modelId="{D45DD3E8-61B3-4B44-98F1-20485EA29033}" type="parTrans" cxnId="{E32FB74F-FF61-4B97-8ECA-6D0EA342C24F}">
      <dgm:prSet/>
      <dgm:spPr/>
      <dgm:t>
        <a:bodyPr/>
        <a:lstStyle/>
        <a:p>
          <a:endParaRPr lang="en-US"/>
        </a:p>
      </dgm:t>
    </dgm:pt>
    <dgm:pt modelId="{E6F843FA-6CEC-4717-904C-9A116C0A5744}" type="sibTrans" cxnId="{E32FB74F-FF61-4B97-8ECA-6D0EA342C24F}">
      <dgm:prSet/>
      <dgm:spPr/>
      <dgm:t>
        <a:bodyPr/>
        <a:lstStyle/>
        <a:p>
          <a:endParaRPr lang="en-US"/>
        </a:p>
      </dgm:t>
    </dgm:pt>
    <dgm:pt modelId="{1CAE7D38-6FEA-4742-838A-EBA628A4F1BB}" type="pres">
      <dgm:prSet presAssocID="{46AB5F4D-0346-4567-A413-546E201A15A3}" presName="vert0" presStyleCnt="0">
        <dgm:presLayoutVars>
          <dgm:dir/>
          <dgm:animOne val="branch"/>
          <dgm:animLvl val="lvl"/>
        </dgm:presLayoutVars>
      </dgm:prSet>
      <dgm:spPr/>
    </dgm:pt>
    <dgm:pt modelId="{C5659385-D357-F947-A7AF-1B2831F3BAAC}" type="pres">
      <dgm:prSet presAssocID="{9820DF97-FF62-4A67-885A-C9001EB57CAE}" presName="thickLine" presStyleLbl="alignNode1" presStyleIdx="0" presStyleCnt="4"/>
      <dgm:spPr/>
    </dgm:pt>
    <dgm:pt modelId="{9C5E3F2D-37C9-624D-A72F-F7DC50AF7D77}" type="pres">
      <dgm:prSet presAssocID="{9820DF97-FF62-4A67-885A-C9001EB57CAE}" presName="horz1" presStyleCnt="0"/>
      <dgm:spPr/>
    </dgm:pt>
    <dgm:pt modelId="{1BF33884-DF55-B041-A2DF-667A9AD01457}" type="pres">
      <dgm:prSet presAssocID="{9820DF97-FF62-4A67-885A-C9001EB57CAE}" presName="tx1" presStyleLbl="revTx" presStyleIdx="0" presStyleCnt="4"/>
      <dgm:spPr/>
    </dgm:pt>
    <dgm:pt modelId="{7A3E6F72-2171-E040-BC3F-B8036F271E75}" type="pres">
      <dgm:prSet presAssocID="{9820DF97-FF62-4A67-885A-C9001EB57CAE}" presName="vert1" presStyleCnt="0"/>
      <dgm:spPr/>
    </dgm:pt>
    <dgm:pt modelId="{289DCC1C-D53C-E348-A248-B8D27FB8D596}" type="pres">
      <dgm:prSet presAssocID="{811CE9DD-01CF-4699-B2C9-50928272D1DC}" presName="thickLine" presStyleLbl="alignNode1" presStyleIdx="1" presStyleCnt="4"/>
      <dgm:spPr/>
    </dgm:pt>
    <dgm:pt modelId="{A08C8B04-93E8-4C4C-ABF7-6CF8AE41FAB1}" type="pres">
      <dgm:prSet presAssocID="{811CE9DD-01CF-4699-B2C9-50928272D1DC}" presName="horz1" presStyleCnt="0"/>
      <dgm:spPr/>
    </dgm:pt>
    <dgm:pt modelId="{0D9D6A50-311C-8349-ADF1-1B6D3A99C93D}" type="pres">
      <dgm:prSet presAssocID="{811CE9DD-01CF-4699-B2C9-50928272D1DC}" presName="tx1" presStyleLbl="revTx" presStyleIdx="1" presStyleCnt="4"/>
      <dgm:spPr/>
    </dgm:pt>
    <dgm:pt modelId="{2B1DE2F4-6446-9548-9787-285C921C8F85}" type="pres">
      <dgm:prSet presAssocID="{811CE9DD-01CF-4699-B2C9-50928272D1DC}" presName="vert1" presStyleCnt="0"/>
      <dgm:spPr/>
    </dgm:pt>
    <dgm:pt modelId="{3722881C-28E1-FB47-B486-8CB6E69809C3}" type="pres">
      <dgm:prSet presAssocID="{C05EB91B-C467-4E37-9D8D-645FC1A11046}" presName="thickLine" presStyleLbl="alignNode1" presStyleIdx="2" presStyleCnt="4"/>
      <dgm:spPr/>
    </dgm:pt>
    <dgm:pt modelId="{0493FB11-8DC6-0D43-ABBD-A5FF1B6632F7}" type="pres">
      <dgm:prSet presAssocID="{C05EB91B-C467-4E37-9D8D-645FC1A11046}" presName="horz1" presStyleCnt="0"/>
      <dgm:spPr/>
    </dgm:pt>
    <dgm:pt modelId="{0C754077-BAB1-F240-8486-10899207F91C}" type="pres">
      <dgm:prSet presAssocID="{C05EB91B-C467-4E37-9D8D-645FC1A11046}" presName="tx1" presStyleLbl="revTx" presStyleIdx="2" presStyleCnt="4"/>
      <dgm:spPr/>
    </dgm:pt>
    <dgm:pt modelId="{201CCD27-CAB0-0B4F-B69B-3F1E30A2F30C}" type="pres">
      <dgm:prSet presAssocID="{C05EB91B-C467-4E37-9D8D-645FC1A11046}" presName="vert1" presStyleCnt="0"/>
      <dgm:spPr/>
    </dgm:pt>
    <dgm:pt modelId="{CC9958DF-E225-F547-A39B-6F9FEE7D5CEC}" type="pres">
      <dgm:prSet presAssocID="{55755F8E-FAD2-47DD-B045-8245AFC398D4}" presName="thickLine" presStyleLbl="alignNode1" presStyleIdx="3" presStyleCnt="4"/>
      <dgm:spPr/>
    </dgm:pt>
    <dgm:pt modelId="{16F2A749-0A38-A44A-9371-19753AE4D720}" type="pres">
      <dgm:prSet presAssocID="{55755F8E-FAD2-47DD-B045-8245AFC398D4}" presName="horz1" presStyleCnt="0"/>
      <dgm:spPr/>
    </dgm:pt>
    <dgm:pt modelId="{550E2F2D-6D1F-D44D-A561-CDB2AEC1215E}" type="pres">
      <dgm:prSet presAssocID="{55755F8E-FAD2-47DD-B045-8245AFC398D4}" presName="tx1" presStyleLbl="revTx" presStyleIdx="3" presStyleCnt="4"/>
      <dgm:spPr/>
    </dgm:pt>
    <dgm:pt modelId="{E5E2E41C-0DD4-0C42-90A3-46D53873BC63}" type="pres">
      <dgm:prSet presAssocID="{55755F8E-FAD2-47DD-B045-8245AFC398D4}" presName="vert1" presStyleCnt="0"/>
      <dgm:spPr/>
    </dgm:pt>
  </dgm:ptLst>
  <dgm:cxnLst>
    <dgm:cxn modelId="{B4403F0B-3CEF-964E-ACD5-F4CD1A2FEE50}" type="presOf" srcId="{9820DF97-FF62-4A67-885A-C9001EB57CAE}" destId="{1BF33884-DF55-B041-A2DF-667A9AD01457}" srcOrd="0" destOrd="0" presId="urn:microsoft.com/office/officeart/2008/layout/LinedList"/>
    <dgm:cxn modelId="{FB5E2C49-7DB5-F64D-B0EB-EF277A83B89C}" type="presOf" srcId="{55755F8E-FAD2-47DD-B045-8245AFC398D4}" destId="{550E2F2D-6D1F-D44D-A561-CDB2AEC1215E}" srcOrd="0" destOrd="0" presId="urn:microsoft.com/office/officeart/2008/layout/LinedList"/>
    <dgm:cxn modelId="{E32FB74F-FF61-4B97-8ECA-6D0EA342C24F}" srcId="{46AB5F4D-0346-4567-A413-546E201A15A3}" destId="{55755F8E-FAD2-47DD-B045-8245AFC398D4}" srcOrd="3" destOrd="0" parTransId="{D45DD3E8-61B3-4B44-98F1-20485EA29033}" sibTransId="{E6F843FA-6CEC-4717-904C-9A116C0A5744}"/>
    <dgm:cxn modelId="{848D5385-295A-4BDA-87C6-8EB4A4749F18}" srcId="{46AB5F4D-0346-4567-A413-546E201A15A3}" destId="{C05EB91B-C467-4E37-9D8D-645FC1A11046}" srcOrd="2" destOrd="0" parTransId="{F14484DA-1FCF-47AD-BCCC-158855199AF4}" sibTransId="{12564BC2-49A5-48A0-BDA2-43EB2D284846}"/>
    <dgm:cxn modelId="{B2F65C92-2E79-457F-B3F3-62439DD6AFBE}" srcId="{46AB5F4D-0346-4567-A413-546E201A15A3}" destId="{9820DF97-FF62-4A67-885A-C9001EB57CAE}" srcOrd="0" destOrd="0" parTransId="{01DFA5EC-BB54-4776-98AD-3C5F6C5D18ED}" sibTransId="{E89E042E-96F4-407B-B86D-F9966D744A98}"/>
    <dgm:cxn modelId="{03E142AD-A0E9-664B-A791-FA1DD71B7E90}" type="presOf" srcId="{811CE9DD-01CF-4699-B2C9-50928272D1DC}" destId="{0D9D6A50-311C-8349-ADF1-1B6D3A99C93D}" srcOrd="0" destOrd="0" presId="urn:microsoft.com/office/officeart/2008/layout/LinedList"/>
    <dgm:cxn modelId="{25A39ACC-5B5B-EC4A-9BFD-F969D40F2E73}" type="presOf" srcId="{C05EB91B-C467-4E37-9D8D-645FC1A11046}" destId="{0C754077-BAB1-F240-8486-10899207F91C}" srcOrd="0" destOrd="0" presId="urn:microsoft.com/office/officeart/2008/layout/LinedList"/>
    <dgm:cxn modelId="{295BA8E8-B71A-464D-BDBB-F83129B8A67F}" type="presOf" srcId="{46AB5F4D-0346-4567-A413-546E201A15A3}" destId="{1CAE7D38-6FEA-4742-838A-EBA628A4F1BB}" srcOrd="0" destOrd="0" presId="urn:microsoft.com/office/officeart/2008/layout/LinedList"/>
    <dgm:cxn modelId="{8D1546FF-132B-41FB-B99D-C2DA5AFAC2C2}" srcId="{46AB5F4D-0346-4567-A413-546E201A15A3}" destId="{811CE9DD-01CF-4699-B2C9-50928272D1DC}" srcOrd="1" destOrd="0" parTransId="{C352E69F-19D4-4D03-94CA-F148BAF94E10}" sibTransId="{81E50843-A6A6-4B28-900F-A0E586175A6B}"/>
    <dgm:cxn modelId="{8423A805-9949-134B-A103-7BC054EBA441}" type="presParOf" srcId="{1CAE7D38-6FEA-4742-838A-EBA628A4F1BB}" destId="{C5659385-D357-F947-A7AF-1B2831F3BAAC}" srcOrd="0" destOrd="0" presId="urn:microsoft.com/office/officeart/2008/layout/LinedList"/>
    <dgm:cxn modelId="{6F339010-7D0E-704F-A2D2-FCDF689CC0EA}" type="presParOf" srcId="{1CAE7D38-6FEA-4742-838A-EBA628A4F1BB}" destId="{9C5E3F2D-37C9-624D-A72F-F7DC50AF7D77}" srcOrd="1" destOrd="0" presId="urn:microsoft.com/office/officeart/2008/layout/LinedList"/>
    <dgm:cxn modelId="{CE6F7BD4-5D72-7D43-B2D5-6DAB17FCE06C}" type="presParOf" srcId="{9C5E3F2D-37C9-624D-A72F-F7DC50AF7D77}" destId="{1BF33884-DF55-B041-A2DF-667A9AD01457}" srcOrd="0" destOrd="0" presId="urn:microsoft.com/office/officeart/2008/layout/LinedList"/>
    <dgm:cxn modelId="{58C3AEA5-59DB-9C42-9E08-9F2C15B72ACC}" type="presParOf" srcId="{9C5E3F2D-37C9-624D-A72F-F7DC50AF7D77}" destId="{7A3E6F72-2171-E040-BC3F-B8036F271E75}" srcOrd="1" destOrd="0" presId="urn:microsoft.com/office/officeart/2008/layout/LinedList"/>
    <dgm:cxn modelId="{1BA189B2-9698-2248-8AD8-5BB2719DCD67}" type="presParOf" srcId="{1CAE7D38-6FEA-4742-838A-EBA628A4F1BB}" destId="{289DCC1C-D53C-E348-A248-B8D27FB8D596}" srcOrd="2" destOrd="0" presId="urn:microsoft.com/office/officeart/2008/layout/LinedList"/>
    <dgm:cxn modelId="{87F7C9D0-81C1-7949-BA37-11F29B47325E}" type="presParOf" srcId="{1CAE7D38-6FEA-4742-838A-EBA628A4F1BB}" destId="{A08C8B04-93E8-4C4C-ABF7-6CF8AE41FAB1}" srcOrd="3" destOrd="0" presId="urn:microsoft.com/office/officeart/2008/layout/LinedList"/>
    <dgm:cxn modelId="{21A66299-4F3A-494C-8943-5911411FD8F6}" type="presParOf" srcId="{A08C8B04-93E8-4C4C-ABF7-6CF8AE41FAB1}" destId="{0D9D6A50-311C-8349-ADF1-1B6D3A99C93D}" srcOrd="0" destOrd="0" presId="urn:microsoft.com/office/officeart/2008/layout/LinedList"/>
    <dgm:cxn modelId="{127C904F-BA73-4444-970A-B124B35A5ADC}" type="presParOf" srcId="{A08C8B04-93E8-4C4C-ABF7-6CF8AE41FAB1}" destId="{2B1DE2F4-6446-9548-9787-285C921C8F85}" srcOrd="1" destOrd="0" presId="urn:microsoft.com/office/officeart/2008/layout/LinedList"/>
    <dgm:cxn modelId="{D870C29A-4792-FC40-955B-4DE579E5F9DB}" type="presParOf" srcId="{1CAE7D38-6FEA-4742-838A-EBA628A4F1BB}" destId="{3722881C-28E1-FB47-B486-8CB6E69809C3}" srcOrd="4" destOrd="0" presId="urn:microsoft.com/office/officeart/2008/layout/LinedList"/>
    <dgm:cxn modelId="{AFAC0D2D-9270-5846-B3F3-71FE639D2872}" type="presParOf" srcId="{1CAE7D38-6FEA-4742-838A-EBA628A4F1BB}" destId="{0493FB11-8DC6-0D43-ABBD-A5FF1B6632F7}" srcOrd="5" destOrd="0" presId="urn:microsoft.com/office/officeart/2008/layout/LinedList"/>
    <dgm:cxn modelId="{CE16EE54-C67C-5F43-B7BA-D393B1D22467}" type="presParOf" srcId="{0493FB11-8DC6-0D43-ABBD-A5FF1B6632F7}" destId="{0C754077-BAB1-F240-8486-10899207F91C}" srcOrd="0" destOrd="0" presId="urn:microsoft.com/office/officeart/2008/layout/LinedList"/>
    <dgm:cxn modelId="{6C37FA8D-1058-CC48-9B3E-A0CD9879ABC6}" type="presParOf" srcId="{0493FB11-8DC6-0D43-ABBD-A5FF1B6632F7}" destId="{201CCD27-CAB0-0B4F-B69B-3F1E30A2F30C}" srcOrd="1" destOrd="0" presId="urn:microsoft.com/office/officeart/2008/layout/LinedList"/>
    <dgm:cxn modelId="{DC0F0AA3-6EB4-204B-B828-0A452D3EAE64}" type="presParOf" srcId="{1CAE7D38-6FEA-4742-838A-EBA628A4F1BB}" destId="{CC9958DF-E225-F547-A39B-6F9FEE7D5CEC}" srcOrd="6" destOrd="0" presId="urn:microsoft.com/office/officeart/2008/layout/LinedList"/>
    <dgm:cxn modelId="{3812B6FA-1545-9441-8AC7-0A5093CCE644}" type="presParOf" srcId="{1CAE7D38-6FEA-4742-838A-EBA628A4F1BB}" destId="{16F2A749-0A38-A44A-9371-19753AE4D720}" srcOrd="7" destOrd="0" presId="urn:microsoft.com/office/officeart/2008/layout/LinedList"/>
    <dgm:cxn modelId="{65D680B0-CB9A-2D4E-956C-09F7A429884F}" type="presParOf" srcId="{16F2A749-0A38-A44A-9371-19753AE4D720}" destId="{550E2F2D-6D1F-D44D-A561-CDB2AEC1215E}" srcOrd="0" destOrd="0" presId="urn:microsoft.com/office/officeart/2008/layout/LinedList"/>
    <dgm:cxn modelId="{5DB02DB9-DE25-FD4D-AC67-F3097E4875F2}" type="presParOf" srcId="{16F2A749-0A38-A44A-9371-19753AE4D720}" destId="{E5E2E41C-0DD4-0C42-90A3-46D53873BC63}"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A8FF0F-9F54-4A28-94C3-69620D11F3D9}">
      <dsp:nvSpPr>
        <dsp:cNvPr id="0" name=""/>
        <dsp:cNvSpPr/>
      </dsp:nvSpPr>
      <dsp:spPr>
        <a:xfrm>
          <a:off x="0" y="754136"/>
          <a:ext cx="7717217" cy="1523662"/>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33D0903-2EC9-4440-BE44-EA92A9641145}">
      <dsp:nvSpPr>
        <dsp:cNvPr id="0" name=""/>
        <dsp:cNvSpPr/>
      </dsp:nvSpPr>
      <dsp:spPr>
        <a:xfrm>
          <a:off x="460907" y="1096960"/>
          <a:ext cx="838014" cy="83801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3761991-1911-46CA-B6E9-596576593AA1}">
      <dsp:nvSpPr>
        <dsp:cNvPr id="0" name=""/>
        <dsp:cNvSpPr/>
      </dsp:nvSpPr>
      <dsp:spPr>
        <a:xfrm>
          <a:off x="1759830" y="754136"/>
          <a:ext cx="5957386" cy="15236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1254" tIns="161254" rIns="161254" bIns="161254" numCol="1" spcCol="1270" anchor="ctr" anchorCtr="0">
          <a:noAutofit/>
        </a:bodyPr>
        <a:lstStyle/>
        <a:p>
          <a:pPr marL="0" lvl="0" indent="0" algn="l" defTabSz="622300">
            <a:lnSpc>
              <a:spcPct val="100000"/>
            </a:lnSpc>
            <a:spcBef>
              <a:spcPct val="0"/>
            </a:spcBef>
            <a:spcAft>
              <a:spcPct val="35000"/>
            </a:spcAft>
            <a:buNone/>
          </a:pPr>
          <a:r>
            <a:rPr lang="en-US" sz="1400" b="0" i="0" kern="1200" dirty="0"/>
            <a:t>Millions of people live in areas where air pollution can cause serious health problems. Local air quality can affect our daily lives. Like the weather, it can change from day to day. EPA developed the Air Quality Index, or AQI, to make information available about the health effects of the five most common air pollutants, and how to avoid those effects.</a:t>
          </a:r>
          <a:endParaRPr lang="en-US" sz="1400" kern="1200" dirty="0"/>
        </a:p>
      </dsp:txBody>
      <dsp:txXfrm>
        <a:off x="1759830" y="754136"/>
        <a:ext cx="5957386" cy="1523662"/>
      </dsp:txXfrm>
    </dsp:sp>
    <dsp:sp modelId="{7EE9769A-8E01-46D9-A500-E0D7ED508DD2}">
      <dsp:nvSpPr>
        <dsp:cNvPr id="0" name=""/>
        <dsp:cNvSpPr/>
      </dsp:nvSpPr>
      <dsp:spPr>
        <a:xfrm>
          <a:off x="0" y="2647171"/>
          <a:ext cx="7717217" cy="1523662"/>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B293637-B41C-465C-871E-83C90736AC56}">
      <dsp:nvSpPr>
        <dsp:cNvPr id="0" name=""/>
        <dsp:cNvSpPr/>
      </dsp:nvSpPr>
      <dsp:spPr>
        <a:xfrm>
          <a:off x="460907" y="2989995"/>
          <a:ext cx="838014" cy="83801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4569DD1-A9A8-4F76-BCA8-E464A8299D3C}">
      <dsp:nvSpPr>
        <dsp:cNvPr id="0" name=""/>
        <dsp:cNvSpPr/>
      </dsp:nvSpPr>
      <dsp:spPr>
        <a:xfrm>
          <a:off x="1759830" y="2647171"/>
          <a:ext cx="5957386" cy="15236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1254" tIns="161254" rIns="161254" bIns="161254" numCol="1" spcCol="1270" anchor="ctr" anchorCtr="0">
          <a:noAutofit/>
        </a:bodyPr>
        <a:lstStyle/>
        <a:p>
          <a:pPr marL="0" lvl="0" indent="0" algn="l" defTabSz="622300">
            <a:lnSpc>
              <a:spcPct val="100000"/>
            </a:lnSpc>
            <a:spcBef>
              <a:spcPct val="0"/>
            </a:spcBef>
            <a:spcAft>
              <a:spcPct val="35000"/>
            </a:spcAft>
            <a:buNone/>
          </a:pPr>
          <a:r>
            <a:rPr lang="en-US" sz="1400" kern="1200" dirty="0"/>
            <a:t>Ozone and particulate matter from vehicles are two source of these pollutants.</a:t>
          </a:r>
        </a:p>
      </dsp:txBody>
      <dsp:txXfrm>
        <a:off x="1759830" y="2647171"/>
        <a:ext cx="5957386" cy="152366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8C58F10-BF9D-EF47-97F0-0D173E20B175}">
      <dsp:nvSpPr>
        <dsp:cNvPr id="0" name=""/>
        <dsp:cNvSpPr/>
      </dsp:nvSpPr>
      <dsp:spPr>
        <a:xfrm>
          <a:off x="0" y="1820"/>
          <a:ext cx="4814101" cy="0"/>
        </a:xfrm>
        <a:prstGeom prst="line">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w="6350" cap="flat" cmpd="sng" algn="ctr">
          <a:solidFill>
            <a:schemeClr val="accent5">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9E13754F-D391-2949-8D6F-55419FE3181C}">
      <dsp:nvSpPr>
        <dsp:cNvPr id="0" name=""/>
        <dsp:cNvSpPr/>
      </dsp:nvSpPr>
      <dsp:spPr>
        <a:xfrm>
          <a:off x="0" y="1820"/>
          <a:ext cx="4814101" cy="12416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kern="1200" dirty="0"/>
            <a:t>Vehicle, Snowmobile, and Boat Registrations from  </a:t>
          </a:r>
          <a:r>
            <a:rPr lang="en-US" sz="2600" kern="1200" dirty="0" err="1"/>
            <a:t>data.ny.gov</a:t>
          </a:r>
          <a:endParaRPr lang="en-US" sz="2600" kern="1200" dirty="0"/>
        </a:p>
      </dsp:txBody>
      <dsp:txXfrm>
        <a:off x="0" y="1820"/>
        <a:ext cx="4814101" cy="1241657"/>
      </dsp:txXfrm>
    </dsp:sp>
    <dsp:sp modelId="{9325AF8C-D89B-C043-A94E-0A93190157C0}">
      <dsp:nvSpPr>
        <dsp:cNvPr id="0" name=""/>
        <dsp:cNvSpPr/>
      </dsp:nvSpPr>
      <dsp:spPr>
        <a:xfrm>
          <a:off x="0" y="1243477"/>
          <a:ext cx="4814101" cy="0"/>
        </a:xfrm>
        <a:prstGeom prst="line">
          <a:avLst/>
        </a:prstGeom>
        <a:gradFill rotWithShape="0">
          <a:gsLst>
            <a:gs pos="0">
              <a:schemeClr val="accent5">
                <a:hueOff val="748411"/>
                <a:satOff val="337"/>
                <a:lumOff val="-3529"/>
                <a:alphaOff val="0"/>
                <a:satMod val="103000"/>
                <a:lumMod val="102000"/>
                <a:tint val="94000"/>
              </a:schemeClr>
            </a:gs>
            <a:gs pos="50000">
              <a:schemeClr val="accent5">
                <a:hueOff val="748411"/>
                <a:satOff val="337"/>
                <a:lumOff val="-3529"/>
                <a:alphaOff val="0"/>
                <a:satMod val="110000"/>
                <a:lumMod val="100000"/>
                <a:shade val="100000"/>
              </a:schemeClr>
            </a:gs>
            <a:gs pos="100000">
              <a:schemeClr val="accent5">
                <a:hueOff val="748411"/>
                <a:satOff val="337"/>
                <a:lumOff val="-3529"/>
                <a:alphaOff val="0"/>
                <a:lumMod val="99000"/>
                <a:satMod val="120000"/>
                <a:shade val="78000"/>
              </a:schemeClr>
            </a:gs>
          </a:gsLst>
          <a:lin ang="5400000" scaled="0"/>
        </a:gradFill>
        <a:ln w="6350" cap="flat" cmpd="sng" algn="ctr">
          <a:solidFill>
            <a:schemeClr val="accent5">
              <a:hueOff val="748411"/>
              <a:satOff val="337"/>
              <a:lumOff val="-3529"/>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78A54AE0-9FE2-AA46-AA81-53A6D2AA52FB}">
      <dsp:nvSpPr>
        <dsp:cNvPr id="0" name=""/>
        <dsp:cNvSpPr/>
      </dsp:nvSpPr>
      <dsp:spPr>
        <a:xfrm>
          <a:off x="0" y="1243477"/>
          <a:ext cx="4814101" cy="12416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kern="1200" dirty="0"/>
            <a:t>AQI Index from airnowapi.org</a:t>
          </a:r>
        </a:p>
      </dsp:txBody>
      <dsp:txXfrm>
        <a:off x="0" y="1243477"/>
        <a:ext cx="4814101" cy="1241657"/>
      </dsp:txXfrm>
    </dsp:sp>
    <dsp:sp modelId="{9B9E4087-A406-4F3F-BC5A-FF79A8E51A7A}">
      <dsp:nvSpPr>
        <dsp:cNvPr id="0" name=""/>
        <dsp:cNvSpPr/>
      </dsp:nvSpPr>
      <dsp:spPr>
        <a:xfrm>
          <a:off x="0" y="2485135"/>
          <a:ext cx="4814101" cy="0"/>
        </a:xfrm>
        <a:prstGeom prst="line">
          <a:avLst/>
        </a:prstGeom>
        <a:gradFill rotWithShape="0">
          <a:gsLst>
            <a:gs pos="0">
              <a:schemeClr val="accent5">
                <a:hueOff val="1496821"/>
                <a:satOff val="674"/>
                <a:lumOff val="-7057"/>
                <a:alphaOff val="0"/>
                <a:satMod val="103000"/>
                <a:lumMod val="102000"/>
                <a:tint val="94000"/>
              </a:schemeClr>
            </a:gs>
            <a:gs pos="50000">
              <a:schemeClr val="accent5">
                <a:hueOff val="1496821"/>
                <a:satOff val="674"/>
                <a:lumOff val="-7057"/>
                <a:alphaOff val="0"/>
                <a:satMod val="110000"/>
                <a:lumMod val="100000"/>
                <a:shade val="100000"/>
              </a:schemeClr>
            </a:gs>
            <a:gs pos="100000">
              <a:schemeClr val="accent5">
                <a:hueOff val="1496821"/>
                <a:satOff val="674"/>
                <a:lumOff val="-7057"/>
                <a:alphaOff val="0"/>
                <a:lumMod val="99000"/>
                <a:satMod val="120000"/>
                <a:shade val="78000"/>
              </a:schemeClr>
            </a:gs>
          </a:gsLst>
          <a:lin ang="5400000" scaled="0"/>
        </a:gradFill>
        <a:ln w="6350" cap="flat" cmpd="sng" algn="ctr">
          <a:solidFill>
            <a:schemeClr val="accent5">
              <a:hueOff val="1496821"/>
              <a:satOff val="674"/>
              <a:lumOff val="-7057"/>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5A70BEFA-2016-4F88-87C0-F014D9AA282F}">
      <dsp:nvSpPr>
        <dsp:cNvPr id="0" name=""/>
        <dsp:cNvSpPr/>
      </dsp:nvSpPr>
      <dsp:spPr>
        <a:xfrm>
          <a:off x="0" y="2485135"/>
          <a:ext cx="4814101" cy="12416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kern="1200" dirty="0"/>
            <a:t>Zip code coordinates from </a:t>
          </a:r>
          <a:r>
            <a:rPr lang="en-US" sz="2600" kern="1200" dirty="0" err="1"/>
            <a:t>Public.Opendatasoft.com</a:t>
          </a:r>
          <a:endParaRPr lang="en-US" sz="2600" kern="1200" dirty="0"/>
        </a:p>
      </dsp:txBody>
      <dsp:txXfrm>
        <a:off x="0" y="2485135"/>
        <a:ext cx="4814101" cy="124165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5659385-D357-F947-A7AF-1B2831F3BAAC}">
      <dsp:nvSpPr>
        <dsp:cNvPr id="0" name=""/>
        <dsp:cNvSpPr/>
      </dsp:nvSpPr>
      <dsp:spPr>
        <a:xfrm>
          <a:off x="0" y="0"/>
          <a:ext cx="6173409"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BF33884-DF55-B041-A2DF-667A9AD01457}">
      <dsp:nvSpPr>
        <dsp:cNvPr id="0" name=""/>
        <dsp:cNvSpPr/>
      </dsp:nvSpPr>
      <dsp:spPr>
        <a:xfrm>
          <a:off x="0" y="0"/>
          <a:ext cx="6173409" cy="14608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a:t>Huge size of the vehicle data from data.ny.gov. Over 11 million records.</a:t>
          </a:r>
        </a:p>
      </dsp:txBody>
      <dsp:txXfrm>
        <a:off x="0" y="0"/>
        <a:ext cx="6173409" cy="1460867"/>
      </dsp:txXfrm>
    </dsp:sp>
    <dsp:sp modelId="{289DCC1C-D53C-E348-A248-B8D27FB8D596}">
      <dsp:nvSpPr>
        <dsp:cNvPr id="0" name=""/>
        <dsp:cNvSpPr/>
      </dsp:nvSpPr>
      <dsp:spPr>
        <a:xfrm>
          <a:off x="0" y="1460867"/>
          <a:ext cx="6173409" cy="0"/>
        </a:xfrm>
        <a:prstGeom prst="line">
          <a:avLst/>
        </a:prstGeom>
        <a:solidFill>
          <a:schemeClr val="accent2">
            <a:hueOff val="498913"/>
            <a:satOff val="-225"/>
            <a:lumOff val="2352"/>
            <a:alphaOff val="0"/>
          </a:schemeClr>
        </a:solidFill>
        <a:ln w="12700" cap="flat" cmpd="sng" algn="ctr">
          <a:solidFill>
            <a:schemeClr val="accent2">
              <a:hueOff val="498913"/>
              <a:satOff val="-225"/>
              <a:lumOff val="235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D9D6A50-311C-8349-ADF1-1B6D3A99C93D}">
      <dsp:nvSpPr>
        <dsp:cNvPr id="0" name=""/>
        <dsp:cNvSpPr/>
      </dsp:nvSpPr>
      <dsp:spPr>
        <a:xfrm>
          <a:off x="0" y="1460867"/>
          <a:ext cx="6173409" cy="14608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dirty="0"/>
            <a:t>Limits on the API call to retrieve Air Quality Index from </a:t>
          </a:r>
          <a:r>
            <a:rPr lang="en-US" sz="2700" kern="1200" dirty="0" err="1"/>
            <a:t>AirNow</a:t>
          </a:r>
          <a:r>
            <a:rPr lang="en-US" sz="2700" kern="1200" dirty="0"/>
            <a:t>. Limit of 500 requests per hour. </a:t>
          </a:r>
        </a:p>
      </dsp:txBody>
      <dsp:txXfrm>
        <a:off x="0" y="1460867"/>
        <a:ext cx="6173409" cy="1460867"/>
      </dsp:txXfrm>
    </dsp:sp>
    <dsp:sp modelId="{3722881C-28E1-FB47-B486-8CB6E69809C3}">
      <dsp:nvSpPr>
        <dsp:cNvPr id="0" name=""/>
        <dsp:cNvSpPr/>
      </dsp:nvSpPr>
      <dsp:spPr>
        <a:xfrm>
          <a:off x="0" y="2921734"/>
          <a:ext cx="6173409" cy="0"/>
        </a:xfrm>
        <a:prstGeom prst="line">
          <a:avLst/>
        </a:prstGeom>
        <a:solidFill>
          <a:schemeClr val="accent2">
            <a:hueOff val="997825"/>
            <a:satOff val="-449"/>
            <a:lumOff val="4705"/>
            <a:alphaOff val="0"/>
          </a:schemeClr>
        </a:solidFill>
        <a:ln w="12700" cap="flat" cmpd="sng" algn="ctr">
          <a:solidFill>
            <a:schemeClr val="accent2">
              <a:hueOff val="997825"/>
              <a:satOff val="-449"/>
              <a:lumOff val="470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C754077-BAB1-F240-8486-10899207F91C}">
      <dsp:nvSpPr>
        <dsp:cNvPr id="0" name=""/>
        <dsp:cNvSpPr/>
      </dsp:nvSpPr>
      <dsp:spPr>
        <a:xfrm>
          <a:off x="0" y="2921734"/>
          <a:ext cx="6173409" cy="14608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a:t>Air Quality Index not available on AirNow prior to 2009.</a:t>
          </a:r>
        </a:p>
      </dsp:txBody>
      <dsp:txXfrm>
        <a:off x="0" y="2921734"/>
        <a:ext cx="6173409" cy="1460867"/>
      </dsp:txXfrm>
    </dsp:sp>
    <dsp:sp modelId="{CC9958DF-E225-F547-A39B-6F9FEE7D5CEC}">
      <dsp:nvSpPr>
        <dsp:cNvPr id="0" name=""/>
        <dsp:cNvSpPr/>
      </dsp:nvSpPr>
      <dsp:spPr>
        <a:xfrm>
          <a:off x="0" y="4382601"/>
          <a:ext cx="6173409" cy="0"/>
        </a:xfrm>
        <a:prstGeom prst="line">
          <a:avLst/>
        </a:prstGeom>
        <a:solidFill>
          <a:schemeClr val="accent2">
            <a:hueOff val="1496738"/>
            <a:satOff val="-674"/>
            <a:lumOff val="7057"/>
            <a:alphaOff val="0"/>
          </a:schemeClr>
        </a:solidFill>
        <a:ln w="12700" cap="flat" cmpd="sng" algn="ctr">
          <a:solidFill>
            <a:schemeClr val="accent2">
              <a:hueOff val="1496738"/>
              <a:satOff val="-674"/>
              <a:lumOff val="7057"/>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50E2F2D-6D1F-D44D-A561-CDB2AEC1215E}">
      <dsp:nvSpPr>
        <dsp:cNvPr id="0" name=""/>
        <dsp:cNvSpPr/>
      </dsp:nvSpPr>
      <dsp:spPr>
        <a:xfrm>
          <a:off x="0" y="4382601"/>
          <a:ext cx="6173409" cy="14608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dirty="0"/>
            <a:t>We limited ourselves to 3 years worth of Air Quality Index data: 2009, 2015 and 2020.</a:t>
          </a:r>
        </a:p>
      </dsp:txBody>
      <dsp:txXfrm>
        <a:off x="0" y="4382601"/>
        <a:ext cx="6173409" cy="1460867"/>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09F195C-1DD9-D249-843A-B3F00079E1EC}" type="datetimeFigureOut">
              <a:rPr lang="en-US" smtClean="0"/>
              <a:t>10/24/20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EC0F943-8D37-F646-8969-80EBCEF5C4E1}" type="slidenum">
              <a:rPr lang="en-US" smtClean="0"/>
              <a:t>‹#›</a:t>
            </a:fld>
            <a:endParaRPr lang="en-US"/>
          </a:p>
        </p:txBody>
      </p:sp>
    </p:spTree>
    <p:extLst>
      <p:ext uri="{BB962C8B-B14F-4D97-AF65-F5344CB8AC3E}">
        <p14:creationId xmlns:p14="http://schemas.microsoft.com/office/powerpoint/2010/main" val="14486459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C0F943-8D37-F646-8969-80EBCEF5C4E1}" type="slidenum">
              <a:rPr lang="en-US" smtClean="0"/>
              <a:t>7</a:t>
            </a:fld>
            <a:endParaRPr lang="en-US"/>
          </a:p>
        </p:txBody>
      </p:sp>
    </p:spTree>
    <p:extLst>
      <p:ext uri="{BB962C8B-B14F-4D97-AF65-F5344CB8AC3E}">
        <p14:creationId xmlns:p14="http://schemas.microsoft.com/office/powerpoint/2010/main" val="24512555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EF58D-B62B-40BB-83AA-9D07CFC4ED2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6AC06D3-F571-4213-A2A4-6A1915120CE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5A10580-AD31-4B8F-8448-55A666AC1725}"/>
              </a:ext>
            </a:extLst>
          </p:cNvPr>
          <p:cNvSpPr>
            <a:spLocks noGrp="1"/>
          </p:cNvSpPr>
          <p:nvPr>
            <p:ph type="dt" sz="half" idx="10"/>
          </p:nvPr>
        </p:nvSpPr>
        <p:spPr/>
        <p:txBody>
          <a:bodyPr/>
          <a:lstStyle/>
          <a:p>
            <a:fld id="{0DAF61AA-5A98-4049-A93E-477E5505141A}" type="datetimeFigureOut">
              <a:rPr lang="en-US" smtClean="0"/>
              <a:t>10/24/20</a:t>
            </a:fld>
            <a:endParaRPr lang="en-US" dirty="0"/>
          </a:p>
        </p:txBody>
      </p:sp>
      <p:sp>
        <p:nvSpPr>
          <p:cNvPr id="5" name="Footer Placeholder 4">
            <a:extLst>
              <a:ext uri="{FF2B5EF4-FFF2-40B4-BE49-F238E27FC236}">
                <a16:creationId xmlns:a16="http://schemas.microsoft.com/office/drawing/2014/main" id="{15EC99C8-515A-4FEA-9CD2-6D0BF46CF6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972AF1B-1868-4C05-B6C3-9EBF29A50ADD}"/>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6451406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170B0-C1C5-4976-80E8-6B4F90EB362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97593EE-493E-4BCE-8992-24CA63E1E09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80919F-FDDD-42FB-8422-A0665D558D00}"/>
              </a:ext>
            </a:extLst>
          </p:cNvPr>
          <p:cNvSpPr>
            <a:spLocks noGrp="1"/>
          </p:cNvSpPr>
          <p:nvPr>
            <p:ph type="dt" sz="half" idx="10"/>
          </p:nvPr>
        </p:nvSpPr>
        <p:spPr/>
        <p:txBody>
          <a:bodyPr/>
          <a:lstStyle/>
          <a:p>
            <a:fld id="{0DAF61AA-5A98-4049-A93E-477E5505141A}" type="datetimeFigureOut">
              <a:rPr lang="en-US" smtClean="0"/>
              <a:t>10/24/20</a:t>
            </a:fld>
            <a:endParaRPr lang="en-US"/>
          </a:p>
        </p:txBody>
      </p:sp>
      <p:sp>
        <p:nvSpPr>
          <p:cNvPr id="5" name="Footer Placeholder 4">
            <a:extLst>
              <a:ext uri="{FF2B5EF4-FFF2-40B4-BE49-F238E27FC236}">
                <a16:creationId xmlns:a16="http://schemas.microsoft.com/office/drawing/2014/main" id="{A216D38A-35F8-4667-A1F4-49644471E9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59CC230-78B7-487B-9C95-CB00868F6F1F}"/>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3376428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14CB826-D9AA-4689-B8C0-38D999F0D06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61F1CDD-16FB-45E0-9887-24374C56764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6846397-BBD2-4426-B1F5-FD6EA3CDC866}"/>
              </a:ext>
            </a:extLst>
          </p:cNvPr>
          <p:cNvSpPr>
            <a:spLocks noGrp="1"/>
          </p:cNvSpPr>
          <p:nvPr>
            <p:ph type="dt" sz="half" idx="10"/>
          </p:nvPr>
        </p:nvSpPr>
        <p:spPr/>
        <p:txBody>
          <a:bodyPr/>
          <a:lstStyle/>
          <a:p>
            <a:fld id="{0DAF61AA-5A98-4049-A93E-477E5505141A}" type="datetimeFigureOut">
              <a:rPr lang="en-US" smtClean="0"/>
              <a:t>10/24/20</a:t>
            </a:fld>
            <a:endParaRPr lang="en-US"/>
          </a:p>
        </p:txBody>
      </p:sp>
      <p:sp>
        <p:nvSpPr>
          <p:cNvPr id="5" name="Footer Placeholder 4">
            <a:extLst>
              <a:ext uri="{FF2B5EF4-FFF2-40B4-BE49-F238E27FC236}">
                <a16:creationId xmlns:a16="http://schemas.microsoft.com/office/drawing/2014/main" id="{FDAB91E4-73D0-4ACD-8F54-00EE6FB1D61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B28C61-59FE-44D6-A7D6-AAD292232778}"/>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9930829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6D384-B2C5-42A4-9774-A931C39BA53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F8D736C-5FCC-43BC-B824-A90F2CC5D19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A4A3A50-B922-45BE-945D-7ED3EBD83F7C}"/>
              </a:ext>
            </a:extLst>
          </p:cNvPr>
          <p:cNvSpPr>
            <a:spLocks noGrp="1"/>
          </p:cNvSpPr>
          <p:nvPr>
            <p:ph type="dt" sz="half" idx="10"/>
          </p:nvPr>
        </p:nvSpPr>
        <p:spPr/>
        <p:txBody>
          <a:bodyPr/>
          <a:lstStyle/>
          <a:p>
            <a:fld id="{0DAF61AA-5A98-4049-A93E-477E5505141A}" type="datetimeFigureOut">
              <a:rPr lang="en-US" smtClean="0"/>
              <a:t>10/24/20</a:t>
            </a:fld>
            <a:endParaRPr lang="en-US"/>
          </a:p>
        </p:txBody>
      </p:sp>
      <p:sp>
        <p:nvSpPr>
          <p:cNvPr id="5" name="Footer Placeholder 4">
            <a:extLst>
              <a:ext uri="{FF2B5EF4-FFF2-40B4-BE49-F238E27FC236}">
                <a16:creationId xmlns:a16="http://schemas.microsoft.com/office/drawing/2014/main" id="{64241F78-20DE-4D53-BB25-79E5C4E1AB6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E643084-C669-4FDF-87D4-F22D36BB827D}"/>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6499896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C6C559-800C-489A-9174-7901F92B0D4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142B5C3-320B-4CFD-B6A7-A28C7E435B4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2FCA372-3F42-4113-A73B-5FDCF93CB5BC}"/>
              </a:ext>
            </a:extLst>
          </p:cNvPr>
          <p:cNvSpPr>
            <a:spLocks noGrp="1"/>
          </p:cNvSpPr>
          <p:nvPr>
            <p:ph type="dt" sz="half" idx="10"/>
          </p:nvPr>
        </p:nvSpPr>
        <p:spPr/>
        <p:txBody>
          <a:bodyPr/>
          <a:lstStyle/>
          <a:p>
            <a:fld id="{0DAF61AA-5A98-4049-A93E-477E5505141A}" type="datetimeFigureOut">
              <a:rPr lang="en-US" smtClean="0"/>
              <a:t>10/24/20</a:t>
            </a:fld>
            <a:endParaRPr lang="en-US"/>
          </a:p>
        </p:txBody>
      </p:sp>
      <p:sp>
        <p:nvSpPr>
          <p:cNvPr id="5" name="Footer Placeholder 4">
            <a:extLst>
              <a:ext uri="{FF2B5EF4-FFF2-40B4-BE49-F238E27FC236}">
                <a16:creationId xmlns:a16="http://schemas.microsoft.com/office/drawing/2014/main" id="{F0DA1197-0C78-4878-B086-5D206EA491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1B83D8-FD42-44FF-AA20-944A519CC0B2}"/>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42200893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685AA-B5C7-4E3D-85FA-94F3C73E59B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03AFEEA-6F3F-4630-A950-61C05D2FAFB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AC36817-B869-4D19-9EE8-A3166B0E159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C074146-2374-4321-AEBB-3E9B09D7796D}"/>
              </a:ext>
            </a:extLst>
          </p:cNvPr>
          <p:cNvSpPr>
            <a:spLocks noGrp="1"/>
          </p:cNvSpPr>
          <p:nvPr>
            <p:ph type="dt" sz="half" idx="10"/>
          </p:nvPr>
        </p:nvSpPr>
        <p:spPr/>
        <p:txBody>
          <a:bodyPr/>
          <a:lstStyle/>
          <a:p>
            <a:fld id="{0DAF61AA-5A98-4049-A93E-477E5505141A}" type="datetimeFigureOut">
              <a:rPr lang="en-US" smtClean="0"/>
              <a:t>10/24/20</a:t>
            </a:fld>
            <a:endParaRPr lang="en-US"/>
          </a:p>
        </p:txBody>
      </p:sp>
      <p:sp>
        <p:nvSpPr>
          <p:cNvPr id="6" name="Footer Placeholder 5">
            <a:extLst>
              <a:ext uri="{FF2B5EF4-FFF2-40B4-BE49-F238E27FC236}">
                <a16:creationId xmlns:a16="http://schemas.microsoft.com/office/drawing/2014/main" id="{2C42337B-B902-4DC2-BB94-02B8A754926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44AD585-B83C-4ECF-AF42-8DDF6996B79D}"/>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2661766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3A9ADB-3495-481F-BB4E-9C7128B17B1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ED6FF4C-26CB-4281-A2F7-6CBE4518679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F2E72A9-F222-45B4-9355-C04C0586413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A699F6E-77AD-4EBC-BAF9-5A43CDEC41E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0F77677-7169-4591-B047-0678815F48E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482A6EB-0285-4FA4-A00C-A7F716084FD3}"/>
              </a:ext>
            </a:extLst>
          </p:cNvPr>
          <p:cNvSpPr>
            <a:spLocks noGrp="1"/>
          </p:cNvSpPr>
          <p:nvPr>
            <p:ph type="dt" sz="half" idx="10"/>
          </p:nvPr>
        </p:nvSpPr>
        <p:spPr/>
        <p:txBody>
          <a:bodyPr/>
          <a:lstStyle/>
          <a:p>
            <a:fld id="{0DAF61AA-5A98-4049-A93E-477E5505141A}" type="datetimeFigureOut">
              <a:rPr lang="en-US" smtClean="0"/>
              <a:t>10/24/20</a:t>
            </a:fld>
            <a:endParaRPr lang="en-US"/>
          </a:p>
        </p:txBody>
      </p:sp>
      <p:sp>
        <p:nvSpPr>
          <p:cNvPr id="8" name="Footer Placeholder 7">
            <a:extLst>
              <a:ext uri="{FF2B5EF4-FFF2-40B4-BE49-F238E27FC236}">
                <a16:creationId xmlns:a16="http://schemas.microsoft.com/office/drawing/2014/main" id="{86D39526-82B8-402C-8A2B-82EF8F3F3A7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55EC9E6-6FF1-4541-9CB1-A2FF9D852169}"/>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5176535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170F54-6CED-4251-A0A6-32CCD1213F8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572C8E6-49D6-46A5-8DC3-B0D8E683C9CB}"/>
              </a:ext>
            </a:extLst>
          </p:cNvPr>
          <p:cNvSpPr>
            <a:spLocks noGrp="1"/>
          </p:cNvSpPr>
          <p:nvPr>
            <p:ph type="dt" sz="half" idx="10"/>
          </p:nvPr>
        </p:nvSpPr>
        <p:spPr/>
        <p:txBody>
          <a:bodyPr/>
          <a:lstStyle/>
          <a:p>
            <a:fld id="{0DAF61AA-5A98-4049-A93E-477E5505141A}" type="datetimeFigureOut">
              <a:rPr lang="en-US" smtClean="0"/>
              <a:t>10/24/20</a:t>
            </a:fld>
            <a:endParaRPr lang="en-US"/>
          </a:p>
        </p:txBody>
      </p:sp>
      <p:sp>
        <p:nvSpPr>
          <p:cNvPr id="4" name="Footer Placeholder 3">
            <a:extLst>
              <a:ext uri="{FF2B5EF4-FFF2-40B4-BE49-F238E27FC236}">
                <a16:creationId xmlns:a16="http://schemas.microsoft.com/office/drawing/2014/main" id="{AB883CBA-77CD-4490-A5F3-BAA8FC254A3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EA5FF79-61B6-4693-8547-95B1F2F7A194}"/>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42821993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FBDCB94-13E9-41CB-88F0-D30A1791DCBA}"/>
              </a:ext>
            </a:extLst>
          </p:cNvPr>
          <p:cNvSpPr>
            <a:spLocks noGrp="1"/>
          </p:cNvSpPr>
          <p:nvPr>
            <p:ph type="dt" sz="half" idx="10"/>
          </p:nvPr>
        </p:nvSpPr>
        <p:spPr/>
        <p:txBody>
          <a:bodyPr/>
          <a:lstStyle/>
          <a:p>
            <a:fld id="{0DAF61AA-5A98-4049-A93E-477E5505141A}" type="datetimeFigureOut">
              <a:rPr lang="en-US" smtClean="0"/>
              <a:t>10/24/20</a:t>
            </a:fld>
            <a:endParaRPr lang="en-US"/>
          </a:p>
        </p:txBody>
      </p:sp>
      <p:sp>
        <p:nvSpPr>
          <p:cNvPr id="3" name="Footer Placeholder 2">
            <a:extLst>
              <a:ext uri="{FF2B5EF4-FFF2-40B4-BE49-F238E27FC236}">
                <a16:creationId xmlns:a16="http://schemas.microsoft.com/office/drawing/2014/main" id="{244795A4-736C-426D-8559-5AD5892756A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B2A2ACD-17F3-4C16-8E77-86EC92CCD552}"/>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978212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FCB2E-B68A-48F9-8B20-CDED818FB6E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D081C83-64B5-4BFD-A163-75C2EA7F897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25D44AD-E361-48A3-936D-DDA0D514451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9EED06C-E016-489C-8863-EA1BE998BC48}"/>
              </a:ext>
            </a:extLst>
          </p:cNvPr>
          <p:cNvSpPr>
            <a:spLocks noGrp="1"/>
          </p:cNvSpPr>
          <p:nvPr>
            <p:ph type="dt" sz="half" idx="10"/>
          </p:nvPr>
        </p:nvSpPr>
        <p:spPr/>
        <p:txBody>
          <a:bodyPr/>
          <a:lstStyle/>
          <a:p>
            <a:fld id="{0DAF61AA-5A98-4049-A93E-477E5505141A}" type="datetimeFigureOut">
              <a:rPr lang="en-US" smtClean="0"/>
              <a:t>10/24/20</a:t>
            </a:fld>
            <a:endParaRPr lang="en-US"/>
          </a:p>
        </p:txBody>
      </p:sp>
      <p:sp>
        <p:nvSpPr>
          <p:cNvPr id="6" name="Footer Placeholder 5">
            <a:extLst>
              <a:ext uri="{FF2B5EF4-FFF2-40B4-BE49-F238E27FC236}">
                <a16:creationId xmlns:a16="http://schemas.microsoft.com/office/drawing/2014/main" id="{359161F0-D253-49A7-9A08-7A0A228146C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742C61A-B326-40A7-A286-90D0544BBC34}"/>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9803995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F2DF6F-D00F-4CE4-8701-B0062734611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A0FF7AB-F851-4425-8407-996C920E684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A2ED6CF5-154F-4615-8CDC-E2BFA61FABE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1A5C400-0D13-495F-8C4E-EC3CDF5F22AF}"/>
              </a:ext>
            </a:extLst>
          </p:cNvPr>
          <p:cNvSpPr>
            <a:spLocks noGrp="1"/>
          </p:cNvSpPr>
          <p:nvPr>
            <p:ph type="dt" sz="half" idx="10"/>
          </p:nvPr>
        </p:nvSpPr>
        <p:spPr/>
        <p:txBody>
          <a:bodyPr/>
          <a:lstStyle/>
          <a:p>
            <a:fld id="{0DAF61AA-5A98-4049-A93E-477E5505141A}" type="datetimeFigureOut">
              <a:rPr lang="en-US" smtClean="0"/>
              <a:t>10/24/20</a:t>
            </a:fld>
            <a:endParaRPr lang="en-US"/>
          </a:p>
        </p:txBody>
      </p:sp>
      <p:sp>
        <p:nvSpPr>
          <p:cNvPr id="6" name="Footer Placeholder 5">
            <a:extLst>
              <a:ext uri="{FF2B5EF4-FFF2-40B4-BE49-F238E27FC236}">
                <a16:creationId xmlns:a16="http://schemas.microsoft.com/office/drawing/2014/main" id="{4CB290D7-98AC-45E5-A7D6-73520AFC736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294276C-2BD2-4C4F-AC04-DD3D73768A5D}"/>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8126273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47A131F-D5DE-41A5-B4CF-4F345319B40B}"/>
              </a:ext>
            </a:extLst>
          </p:cNvPr>
          <p:cNvSpPr/>
          <p:nvPr/>
        </p:nvSpPr>
        <p:spPr>
          <a:xfrm>
            <a:off x="0" y="0"/>
            <a:ext cx="12188952" cy="6858000"/>
          </a:xfrm>
          <a:prstGeom prst="rect">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8" name="Freeform: Shape 7">
            <a:extLst>
              <a:ext uri="{FF2B5EF4-FFF2-40B4-BE49-F238E27FC236}">
                <a16:creationId xmlns:a16="http://schemas.microsoft.com/office/drawing/2014/main" id="{3AF4666D-BD98-40A5-A75F-478B982010B2}"/>
              </a:ext>
            </a:extLst>
          </p:cNvPr>
          <p:cNvSpPr/>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a:p>
        </p:txBody>
      </p:sp>
      <p:sp>
        <p:nvSpPr>
          <p:cNvPr id="9" name="Freeform: Shape 8">
            <a:extLst>
              <a:ext uri="{FF2B5EF4-FFF2-40B4-BE49-F238E27FC236}">
                <a16:creationId xmlns:a16="http://schemas.microsoft.com/office/drawing/2014/main" id="{68680585-71F9-4721-A998-4974171D2EB4}"/>
              </a:ext>
            </a:extLst>
          </p:cNvPr>
          <p:cNvSpPr/>
          <p:nvPr/>
        </p:nvSpPr>
        <p:spPr>
          <a:xfrm>
            <a:off x="10439256" y="6172200"/>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a:p>
        </p:txBody>
      </p:sp>
      <p:sp>
        <p:nvSpPr>
          <p:cNvPr id="10" name="Freeform: Shape 9">
            <a:extLst>
              <a:ext uri="{FF2B5EF4-FFF2-40B4-BE49-F238E27FC236}">
                <a16:creationId xmlns:a16="http://schemas.microsoft.com/office/drawing/2014/main" id="{12BC95C2-2EEC-4F59-ABA8-660B0D059CCF}"/>
              </a:ext>
            </a:extLst>
          </p:cNvPr>
          <p:cNvSpPr/>
          <p:nvPr/>
        </p:nvSpPr>
        <p:spPr>
          <a:xfrm>
            <a:off x="7977352"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1" name="Graphic 141">
            <a:extLst>
              <a:ext uri="{FF2B5EF4-FFF2-40B4-BE49-F238E27FC236}">
                <a16:creationId xmlns:a16="http://schemas.microsoft.com/office/drawing/2014/main" id="{03E9870D-4BBA-43AF-8D44-BBADF020CFF6}"/>
              </a:ext>
            </a:extLst>
          </p:cNvPr>
          <p:cNvGrpSpPr/>
          <p:nvPr/>
        </p:nvGrpSpPr>
        <p:grpSpPr>
          <a:xfrm>
            <a:off x="10849" y="15178"/>
            <a:ext cx="2198951" cy="3331254"/>
            <a:chOff x="4473129" y="923925"/>
            <a:chExt cx="3308947" cy="5012817"/>
          </a:xfrm>
          <a:noFill/>
        </p:grpSpPr>
        <p:sp>
          <p:nvSpPr>
            <p:cNvPr id="12" name="Freeform: Shape 11">
              <a:extLst>
                <a:ext uri="{FF2B5EF4-FFF2-40B4-BE49-F238E27FC236}">
                  <a16:creationId xmlns:a16="http://schemas.microsoft.com/office/drawing/2014/main" id="{34BC5055-C77D-43CD-BB1D-A77B6779CDAD}"/>
                </a:ext>
              </a:extLst>
            </p:cNvPr>
            <p:cNvSpPr/>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75000"/>
                </a:schemeClr>
              </a:solidFill>
              <a:prstDash val="lgDash"/>
              <a:round/>
            </a:ln>
          </p:spPr>
          <p:txBody>
            <a:bodyPr rtlCol="0" anchor="ctr"/>
            <a:lstStyle/>
            <a:p>
              <a:endParaRPr lang="en-US"/>
            </a:p>
          </p:txBody>
        </p:sp>
        <p:sp>
          <p:nvSpPr>
            <p:cNvPr id="13" name="Freeform: Shape 12">
              <a:extLst>
                <a:ext uri="{FF2B5EF4-FFF2-40B4-BE49-F238E27FC236}">
                  <a16:creationId xmlns:a16="http://schemas.microsoft.com/office/drawing/2014/main" id="{DB12D0B8-9385-489A-85AE-3D14AD0BA2FC}"/>
                </a:ext>
              </a:extLst>
            </p:cNvPr>
            <p:cNvSpPr/>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75000"/>
                </a:schemeClr>
              </a:solidFill>
              <a:prstDash val="lgDash"/>
              <a:round/>
            </a:ln>
          </p:spPr>
          <p:txBody>
            <a:bodyPr rtlCol="0" anchor="ctr"/>
            <a:lstStyle/>
            <a:p>
              <a:endParaRPr lang="en-US"/>
            </a:p>
          </p:txBody>
        </p:sp>
        <p:sp>
          <p:nvSpPr>
            <p:cNvPr id="14" name="Freeform: Shape 13">
              <a:extLst>
                <a:ext uri="{FF2B5EF4-FFF2-40B4-BE49-F238E27FC236}">
                  <a16:creationId xmlns:a16="http://schemas.microsoft.com/office/drawing/2014/main" id="{D158A14A-147E-4130-A5E2-38FD84B181AF}"/>
                </a:ext>
              </a:extLst>
            </p:cNvPr>
            <p:cNvSpPr/>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75000"/>
                </a:schemeClr>
              </a:solidFill>
              <a:prstDash val="lgDash"/>
              <a:round/>
            </a:ln>
          </p:spPr>
          <p:txBody>
            <a:bodyPr rtlCol="0" anchor="ctr"/>
            <a:lstStyle/>
            <a:p>
              <a:endParaRPr lang="en-US"/>
            </a:p>
          </p:txBody>
        </p:sp>
        <p:sp>
          <p:nvSpPr>
            <p:cNvPr id="15" name="Freeform: Shape 14">
              <a:extLst>
                <a:ext uri="{FF2B5EF4-FFF2-40B4-BE49-F238E27FC236}">
                  <a16:creationId xmlns:a16="http://schemas.microsoft.com/office/drawing/2014/main" id="{75B8B1EB-5E2B-472C-AE60-2EC5961F16F9}"/>
                </a:ext>
              </a:extLst>
            </p:cNvPr>
            <p:cNvSpPr/>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75000"/>
                </a:schemeClr>
              </a:solidFill>
              <a:prstDash val="lgDash"/>
              <a:round/>
            </a:ln>
          </p:spPr>
          <p:txBody>
            <a:bodyPr rtlCol="0" anchor="ctr"/>
            <a:lstStyle/>
            <a:p>
              <a:endParaRPr lang="en-US"/>
            </a:p>
          </p:txBody>
        </p:sp>
        <p:sp>
          <p:nvSpPr>
            <p:cNvPr id="16" name="Freeform: Shape 15">
              <a:extLst>
                <a:ext uri="{FF2B5EF4-FFF2-40B4-BE49-F238E27FC236}">
                  <a16:creationId xmlns:a16="http://schemas.microsoft.com/office/drawing/2014/main" id="{B4F5BD77-58D7-4B61-A666-1B4139A63A28}"/>
                </a:ext>
              </a:extLst>
            </p:cNvPr>
            <p:cNvSpPr/>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75000"/>
                </a:schemeClr>
              </a:solidFill>
              <a:prstDash val="lgDash"/>
              <a:round/>
            </a:ln>
          </p:spPr>
          <p:txBody>
            <a:bodyPr rtlCol="0" anchor="ctr"/>
            <a:lstStyle/>
            <a:p>
              <a:endParaRPr lang="en-US"/>
            </a:p>
          </p:txBody>
        </p:sp>
        <p:sp>
          <p:nvSpPr>
            <p:cNvPr id="17" name="Freeform: Shape 16">
              <a:extLst>
                <a:ext uri="{FF2B5EF4-FFF2-40B4-BE49-F238E27FC236}">
                  <a16:creationId xmlns:a16="http://schemas.microsoft.com/office/drawing/2014/main" id="{F5CBEC6B-EDB6-40B8-8771-E5AF41B8D698}"/>
                </a:ext>
              </a:extLst>
            </p:cNvPr>
            <p:cNvSpPr/>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75000"/>
                </a:schemeClr>
              </a:solidFill>
              <a:prstDash val="lgDash"/>
              <a:round/>
            </a:ln>
          </p:spPr>
          <p:txBody>
            <a:bodyPr rtlCol="0" anchor="ctr"/>
            <a:lstStyle/>
            <a:p>
              <a:endParaRPr lang="en-US"/>
            </a:p>
          </p:txBody>
        </p:sp>
        <p:sp>
          <p:nvSpPr>
            <p:cNvPr id="18" name="Freeform: Shape 17">
              <a:extLst>
                <a:ext uri="{FF2B5EF4-FFF2-40B4-BE49-F238E27FC236}">
                  <a16:creationId xmlns:a16="http://schemas.microsoft.com/office/drawing/2014/main" id="{91BD0EE8-AA47-4044-9251-9F5A4B820120}"/>
                </a:ext>
              </a:extLst>
            </p:cNvPr>
            <p:cNvSpPr/>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75000"/>
                </a:schemeClr>
              </a:solidFill>
              <a:prstDash val="lgDash"/>
              <a:round/>
            </a:ln>
          </p:spPr>
          <p:txBody>
            <a:bodyPr rtlCol="0" anchor="ctr"/>
            <a:lstStyle/>
            <a:p>
              <a:endParaRPr lang="en-US" dirty="0"/>
            </a:p>
          </p:txBody>
        </p:sp>
      </p:grpSp>
      <p:grpSp>
        <p:nvGrpSpPr>
          <p:cNvPr id="19" name="Graphic 157">
            <a:extLst>
              <a:ext uri="{FF2B5EF4-FFF2-40B4-BE49-F238E27FC236}">
                <a16:creationId xmlns:a16="http://schemas.microsoft.com/office/drawing/2014/main" id="{C3279E8D-2BAA-4CB1-834B-09FADD54DE56}"/>
              </a:ext>
            </a:extLst>
          </p:cNvPr>
          <p:cNvGrpSpPr/>
          <p:nvPr/>
        </p:nvGrpSpPr>
        <p:grpSpPr>
          <a:xfrm>
            <a:off x="8610600" y="3276600"/>
            <a:ext cx="3529260" cy="3581399"/>
            <a:chOff x="4114800" y="1423987"/>
            <a:chExt cx="3961542" cy="4007547"/>
          </a:xfrm>
          <a:noFill/>
        </p:grpSpPr>
        <p:sp>
          <p:nvSpPr>
            <p:cNvPr id="20" name="Freeform: Shape 19">
              <a:extLst>
                <a:ext uri="{FF2B5EF4-FFF2-40B4-BE49-F238E27FC236}">
                  <a16:creationId xmlns:a16="http://schemas.microsoft.com/office/drawing/2014/main" id="{3456F18E-4F61-486D-9CD6-65B30372C534}"/>
                </a:ext>
              </a:extLst>
            </p:cNvPr>
            <p:cNvSpPr/>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75000"/>
                </a:schemeClr>
              </a:solidFill>
              <a:prstDash val="lgDash"/>
              <a:round/>
            </a:ln>
          </p:spPr>
          <p:txBody>
            <a:bodyPr rtlCol="0" anchor="ctr"/>
            <a:lstStyle/>
            <a:p>
              <a:endParaRPr lang="en-US"/>
            </a:p>
          </p:txBody>
        </p:sp>
        <p:sp>
          <p:nvSpPr>
            <p:cNvPr id="21" name="Freeform: Shape 20">
              <a:extLst>
                <a:ext uri="{FF2B5EF4-FFF2-40B4-BE49-F238E27FC236}">
                  <a16:creationId xmlns:a16="http://schemas.microsoft.com/office/drawing/2014/main" id="{318DDF45-08F0-46B6-A0B7-133735C94F47}"/>
                </a:ext>
              </a:extLst>
            </p:cNvPr>
            <p:cNvSpPr/>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75000"/>
                </a:schemeClr>
              </a:solidFill>
              <a:prstDash val="lgDash"/>
              <a:round/>
            </a:ln>
          </p:spPr>
          <p:txBody>
            <a:bodyPr rtlCol="0" anchor="ctr"/>
            <a:lstStyle/>
            <a:p>
              <a:endParaRPr lang="en-US"/>
            </a:p>
          </p:txBody>
        </p:sp>
        <p:sp>
          <p:nvSpPr>
            <p:cNvPr id="22" name="Freeform: Shape 21">
              <a:extLst>
                <a:ext uri="{FF2B5EF4-FFF2-40B4-BE49-F238E27FC236}">
                  <a16:creationId xmlns:a16="http://schemas.microsoft.com/office/drawing/2014/main" id="{B9D0CC0F-710D-43F4-BC86-763767420133}"/>
                </a:ext>
              </a:extLst>
            </p:cNvPr>
            <p:cNvSpPr/>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75000"/>
                </a:schemeClr>
              </a:solidFill>
              <a:prstDash val="lgDash"/>
              <a:round/>
            </a:ln>
          </p:spPr>
          <p:txBody>
            <a:bodyPr rtlCol="0" anchor="ctr"/>
            <a:lstStyle/>
            <a:p>
              <a:endParaRPr lang="en-US"/>
            </a:p>
          </p:txBody>
        </p:sp>
        <p:sp>
          <p:nvSpPr>
            <p:cNvPr id="23" name="Freeform: Shape 22">
              <a:extLst>
                <a:ext uri="{FF2B5EF4-FFF2-40B4-BE49-F238E27FC236}">
                  <a16:creationId xmlns:a16="http://schemas.microsoft.com/office/drawing/2014/main" id="{6FB36AB6-CB81-495A-8A33-C0BCE67D6F23}"/>
                </a:ext>
              </a:extLst>
            </p:cNvPr>
            <p:cNvSpPr/>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75000"/>
                </a:schemeClr>
              </a:solidFill>
              <a:prstDash val="lgDash"/>
              <a:round/>
            </a:ln>
          </p:spPr>
          <p:txBody>
            <a:bodyPr rtlCol="0" anchor="ctr"/>
            <a:lstStyle/>
            <a:p>
              <a:endParaRPr lang="en-US"/>
            </a:p>
          </p:txBody>
        </p:sp>
        <p:sp>
          <p:nvSpPr>
            <p:cNvPr id="24" name="Freeform: Shape 23">
              <a:extLst>
                <a:ext uri="{FF2B5EF4-FFF2-40B4-BE49-F238E27FC236}">
                  <a16:creationId xmlns:a16="http://schemas.microsoft.com/office/drawing/2014/main" id="{1993F7E6-ABF6-482D-BEA5-B4E607DDB433}"/>
                </a:ext>
              </a:extLst>
            </p:cNvPr>
            <p:cNvSpPr/>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75000"/>
                </a:schemeClr>
              </a:solidFill>
              <a:prstDash val="lgDash"/>
              <a:round/>
            </a:ln>
          </p:spPr>
          <p:txBody>
            <a:bodyPr rtlCol="0" anchor="ctr"/>
            <a:lstStyle/>
            <a:p>
              <a:endParaRPr lang="en-US"/>
            </a:p>
          </p:txBody>
        </p:sp>
        <p:sp>
          <p:nvSpPr>
            <p:cNvPr id="25" name="Freeform: Shape 24">
              <a:extLst>
                <a:ext uri="{FF2B5EF4-FFF2-40B4-BE49-F238E27FC236}">
                  <a16:creationId xmlns:a16="http://schemas.microsoft.com/office/drawing/2014/main" id="{DCA0B097-C21A-40B4-95E4-2FFA9697F824}"/>
                </a:ext>
              </a:extLst>
            </p:cNvPr>
            <p:cNvSpPr/>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75000"/>
                </a:schemeClr>
              </a:solidFill>
              <a:prstDash val="lgDash"/>
              <a:round/>
            </a:ln>
          </p:spPr>
          <p:txBody>
            <a:bodyPr rtlCol="0" anchor="ctr"/>
            <a:lstStyle/>
            <a:p>
              <a:endParaRPr lang="en-US"/>
            </a:p>
          </p:txBody>
        </p:sp>
        <p:sp>
          <p:nvSpPr>
            <p:cNvPr id="26" name="Freeform: Shape 25">
              <a:extLst>
                <a:ext uri="{FF2B5EF4-FFF2-40B4-BE49-F238E27FC236}">
                  <a16:creationId xmlns:a16="http://schemas.microsoft.com/office/drawing/2014/main" id="{AB2AF0F5-7EAA-4BAB-8DE2-D84E124170FA}"/>
                </a:ext>
              </a:extLst>
            </p:cNvPr>
            <p:cNvSpPr/>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75000"/>
                </a:schemeClr>
              </a:solidFill>
              <a:prstDash val="lgDash"/>
              <a:round/>
            </a:ln>
          </p:spPr>
          <p:txBody>
            <a:bodyPr rtlCol="0" anchor="ctr"/>
            <a:lstStyle/>
            <a:p>
              <a:endParaRPr lang="en-US"/>
            </a:p>
          </p:txBody>
        </p:sp>
      </p:grpSp>
      <p:sp>
        <p:nvSpPr>
          <p:cNvPr id="2" name="Title Placeholder 1">
            <a:extLst>
              <a:ext uri="{FF2B5EF4-FFF2-40B4-BE49-F238E27FC236}">
                <a16:creationId xmlns:a16="http://schemas.microsoft.com/office/drawing/2014/main" id="{B760C036-BBCE-4F9E-AD56-DD36D4407B2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E3A5D7EC-1E6A-473F-B5A4-18CDFB6CF95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9F9981C7-34D5-49A4-949D-715FD4BD8FE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lang="en-US" sz="900" kern="1200" cap="all" spc="200" smtClean="0">
                <a:solidFill>
                  <a:schemeClr val="accent1"/>
                </a:solidFill>
                <a:latin typeface="+mn-lt"/>
                <a:ea typeface="+mn-ea"/>
                <a:cs typeface="Segoe UI Semilight" panose="020B0402040204020203" pitchFamily="34" charset="0"/>
              </a:defRPr>
            </a:lvl1pPr>
          </a:lstStyle>
          <a:p>
            <a:fld id="{0DAF61AA-5A98-4049-A93E-477E5505141A}" type="datetimeFigureOut">
              <a:rPr lang="en-US" smtClean="0"/>
              <a:pPr/>
              <a:t>10/24/20</a:t>
            </a:fld>
            <a:endParaRPr lang="en-US" dirty="0"/>
          </a:p>
        </p:txBody>
      </p:sp>
      <p:sp>
        <p:nvSpPr>
          <p:cNvPr id="5" name="Footer Placeholder 4">
            <a:extLst>
              <a:ext uri="{FF2B5EF4-FFF2-40B4-BE49-F238E27FC236}">
                <a16:creationId xmlns:a16="http://schemas.microsoft.com/office/drawing/2014/main" id="{FA85CE6E-733D-4C60-B40B-C7C10CB5AFB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lang="en-US" sz="900" kern="1200" cap="all" spc="200" dirty="0">
                <a:solidFill>
                  <a:schemeClr val="accent1"/>
                </a:solidFill>
                <a:latin typeface="+mn-lt"/>
                <a:ea typeface="+mn-ea"/>
                <a:cs typeface="Segoe UI Semilight" panose="020B0402040204020203" pitchFamily="34" charset="0"/>
              </a:defRPr>
            </a:lvl1pPr>
          </a:lstStyle>
          <a:p>
            <a:endParaRPr lang="en-US"/>
          </a:p>
        </p:txBody>
      </p:sp>
      <p:sp>
        <p:nvSpPr>
          <p:cNvPr id="6" name="Slide Number Placeholder 5">
            <a:extLst>
              <a:ext uri="{FF2B5EF4-FFF2-40B4-BE49-F238E27FC236}">
                <a16:creationId xmlns:a16="http://schemas.microsoft.com/office/drawing/2014/main" id="{92D80D8B-7909-4114-8EBA-C3086DC62B08}"/>
              </a:ext>
            </a:extLst>
          </p:cNvPr>
          <p:cNvSpPr>
            <a:spLocks noGrp="1"/>
          </p:cNvSpPr>
          <p:nvPr>
            <p:ph type="sldNum" sz="quarter" idx="4"/>
          </p:nvPr>
        </p:nvSpPr>
        <p:spPr>
          <a:xfrm>
            <a:off x="9906000" y="6356350"/>
            <a:ext cx="1447800" cy="365125"/>
          </a:xfrm>
          <a:prstGeom prst="rect">
            <a:avLst/>
          </a:prstGeom>
        </p:spPr>
        <p:txBody>
          <a:bodyPr vert="horz" lIns="91440" tIns="45720" rIns="91440" bIns="45720" rtlCol="0" anchor="ctr"/>
          <a:lstStyle>
            <a:lvl1pPr algn="r">
              <a:defRPr lang="en-US" sz="900" kern="1200" cap="all" spc="200" smtClean="0">
                <a:solidFill>
                  <a:schemeClr val="accent1"/>
                </a:solidFill>
                <a:latin typeface="+mn-lt"/>
                <a:ea typeface="+mn-ea"/>
                <a:cs typeface="Segoe UI Semilight" panose="020B0402040204020203" pitchFamily="34" charset="0"/>
              </a:defRPr>
            </a:lvl1pPr>
          </a:lstStyle>
          <a:p>
            <a:fld id="{73B850FF-6169-4056-8077-06FFA93A5366}" type="slidenum">
              <a:rPr lang="en-US" smtClean="0"/>
              <a:pPr/>
              <a:t>‹#›</a:t>
            </a:fld>
            <a:endParaRPr lang="en-US"/>
          </a:p>
        </p:txBody>
      </p:sp>
    </p:spTree>
    <p:extLst>
      <p:ext uri="{BB962C8B-B14F-4D97-AF65-F5344CB8AC3E}">
        <p14:creationId xmlns:p14="http://schemas.microsoft.com/office/powerpoint/2010/main" val="1515939971"/>
      </p:ext>
    </p:extLst>
  </p:cSld>
  <p:clrMap bg1="lt1" tx1="dk1" bg2="lt2" tx2="dk2" accent1="accent1" accent2="accent2" accent3="accent3" accent4="accent4" accent5="accent5" accent6="accent6" hlink="hlink" folHlink="folHlink"/>
  <p:sldLayoutIdLst>
    <p:sldLayoutId id="2147483740" r:id="rId1"/>
    <p:sldLayoutId id="2147483741" r:id="rId2"/>
    <p:sldLayoutId id="2147483742" r:id="rId3"/>
    <p:sldLayoutId id="2147483743" r:id="rId4"/>
    <p:sldLayoutId id="2147483744" r:id="rId5"/>
    <p:sldLayoutId id="2147483750" r:id="rId6"/>
    <p:sldLayoutId id="2147483745" r:id="rId7"/>
    <p:sldLayoutId id="2147483746" r:id="rId8"/>
    <p:sldLayoutId id="2147483747" r:id="rId9"/>
    <p:sldLayoutId id="2147483749" r:id="rId10"/>
    <p:sldLayoutId id="2147483748" r:id="rId11"/>
  </p:sldLayoutIdLst>
  <p:txStyles>
    <p:titleStyle>
      <a:lvl1pPr algn="l" defTabSz="914400" rtl="0" eaLnBrk="1" latinLnBrk="0" hangingPunct="1">
        <a:lnSpc>
          <a:spcPct val="100000"/>
        </a:lnSpc>
        <a:spcBef>
          <a:spcPct val="0"/>
        </a:spcBef>
        <a:buNone/>
        <a:defRPr sz="4400" kern="1200">
          <a:solidFill>
            <a:schemeClr val="tx2"/>
          </a:solidFill>
          <a:latin typeface="+mj-lt"/>
          <a:ea typeface="+mj-ea"/>
          <a:cs typeface="+mj-cs"/>
        </a:defRPr>
      </a:lvl1pPr>
    </p:titleStyle>
    <p:bodyStyle>
      <a:lvl1pPr marL="228600" indent="-228600" algn="l" defTabSz="914400" rtl="0" eaLnBrk="1" latinLnBrk="0" hangingPunct="1">
        <a:lnSpc>
          <a:spcPct val="110000"/>
        </a:lnSpc>
        <a:spcBef>
          <a:spcPts val="1000"/>
        </a:spcBef>
        <a:buClr>
          <a:schemeClr val="accent5"/>
        </a:buClr>
        <a:buFont typeface="Avenir Next LT Pro" panose="020B05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diagramLayout" Target="../diagrams/layout1.xml"/><Relationship Id="rId7" Type="http://schemas.openxmlformats.org/officeDocument/2006/relationships/image" Target="../media/image6.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2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2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hyperlink" Target="https://www.epa.gov/criteria-air-pollutants"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10.png"/><Relationship Id="rId7" Type="http://schemas.openxmlformats.org/officeDocument/2006/relationships/diagramColors" Target="../diagrams/colors2.xml"/><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 Id="rId9"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7.xml.rels><?xml version="1.0" encoding="UTF-8" standalone="yes"?>
<Relationships xmlns="http://schemas.openxmlformats.org/package/2006/relationships"><Relationship Id="rId3" Type="http://schemas.openxmlformats.org/officeDocument/2006/relationships/hyperlink" Target="https://github.com/paloni-dotcom/Se7en/blob/main/ny_vehicle_data.ipynb"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hyperlink" Target="https://github.com/paloni-dotcom/Se7en/blob/main/air_quality_index.ipynb"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A6C273A-38F2-4D34-98BF-47B248862B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2E2CF659-EE5D-432C-B47F-10AC4A48A3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3" name="Rectangle 12">
            <a:extLst>
              <a:ext uri="{FF2B5EF4-FFF2-40B4-BE49-F238E27FC236}">
                <a16:creationId xmlns:a16="http://schemas.microsoft.com/office/drawing/2014/main" id="{683AA549-1F0C-46E0-AAD8-DC3DC6CA61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26BA00C1-94FD-4A23-8B46-3AA9EDE1E9AC}"/>
              </a:ext>
            </a:extLst>
          </p:cNvPr>
          <p:cNvPicPr>
            <a:picLocks noChangeAspect="1"/>
          </p:cNvPicPr>
          <p:nvPr/>
        </p:nvPicPr>
        <p:blipFill rotWithShape="1">
          <a:blip r:embed="rId2">
            <a:alphaModFix amt="70000"/>
          </a:blip>
          <a:srcRect t="5159" r="-1" b="10566"/>
          <a:stretch/>
        </p:blipFill>
        <p:spPr>
          <a:xfrm>
            <a:off x="20" y="4147"/>
            <a:ext cx="12188932" cy="6856614"/>
          </a:xfrm>
          <a:prstGeom prst="rect">
            <a:avLst/>
          </a:prstGeom>
        </p:spPr>
      </p:pic>
      <p:grpSp>
        <p:nvGrpSpPr>
          <p:cNvPr id="15" name="Bottom Right">
            <a:extLst>
              <a:ext uri="{FF2B5EF4-FFF2-40B4-BE49-F238E27FC236}">
                <a16:creationId xmlns:a16="http://schemas.microsoft.com/office/drawing/2014/main" id="{7B2F7E43-35EC-4103-9D95-2ACDB00387C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grpSp>
          <p:nvGrpSpPr>
            <p:cNvPr id="16" name="Graphic 157">
              <a:extLst>
                <a:ext uri="{FF2B5EF4-FFF2-40B4-BE49-F238E27FC236}">
                  <a16:creationId xmlns:a16="http://schemas.microsoft.com/office/drawing/2014/main" id="{4CBE545A-C704-48FA-8193-05D4FDAA210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18" name="Freeform: Shape 17">
                <a:extLst>
                  <a:ext uri="{FF2B5EF4-FFF2-40B4-BE49-F238E27FC236}">
                    <a16:creationId xmlns:a16="http://schemas.microsoft.com/office/drawing/2014/main" id="{DFC12F8B-A54C-43DD-B393-14555547B6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bg2">
                    <a:alpha val="35000"/>
                  </a:schemeClr>
                </a:solidFill>
                <a:prstDash val="lgDash"/>
                <a:round/>
              </a:ln>
            </p:spPr>
            <p:txBody>
              <a:bodyPr rtlCol="0" anchor="ctr"/>
              <a:lstStyle/>
              <a:p>
                <a:endParaRPr lang="en-US"/>
              </a:p>
            </p:txBody>
          </p:sp>
          <p:sp>
            <p:nvSpPr>
              <p:cNvPr id="19" name="Freeform: Shape 18">
                <a:extLst>
                  <a:ext uri="{FF2B5EF4-FFF2-40B4-BE49-F238E27FC236}">
                    <a16:creationId xmlns:a16="http://schemas.microsoft.com/office/drawing/2014/main" id="{E3B33274-B053-4224-A5A0-B90126BFFF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bg2">
                    <a:alpha val="35000"/>
                  </a:schemeClr>
                </a:solidFill>
                <a:prstDash val="lgDash"/>
                <a:round/>
              </a:ln>
            </p:spPr>
            <p:txBody>
              <a:bodyPr rtlCol="0" anchor="ctr"/>
              <a:lstStyle/>
              <a:p>
                <a:endParaRPr lang="en-US"/>
              </a:p>
            </p:txBody>
          </p:sp>
          <p:sp>
            <p:nvSpPr>
              <p:cNvPr id="20" name="Freeform: Shape 19">
                <a:extLst>
                  <a:ext uri="{FF2B5EF4-FFF2-40B4-BE49-F238E27FC236}">
                    <a16:creationId xmlns:a16="http://schemas.microsoft.com/office/drawing/2014/main" id="{1C7170C7-58C1-4C2A-BCB1-A35DA8E12D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bg2">
                    <a:alpha val="35000"/>
                  </a:schemeClr>
                </a:solidFill>
                <a:prstDash val="lgDash"/>
                <a:round/>
              </a:ln>
            </p:spPr>
            <p:txBody>
              <a:bodyPr rtlCol="0" anchor="ctr"/>
              <a:lstStyle/>
              <a:p>
                <a:endParaRPr lang="en-US"/>
              </a:p>
            </p:txBody>
          </p:sp>
          <p:sp>
            <p:nvSpPr>
              <p:cNvPr id="21" name="Freeform: Shape 20">
                <a:extLst>
                  <a:ext uri="{FF2B5EF4-FFF2-40B4-BE49-F238E27FC236}">
                    <a16:creationId xmlns:a16="http://schemas.microsoft.com/office/drawing/2014/main" id="{5931EDD4-C978-4F30-9A9D-2C5D3B3E4B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bg2">
                    <a:alpha val="35000"/>
                  </a:schemeClr>
                </a:solidFill>
                <a:prstDash val="lgDash"/>
                <a:round/>
              </a:ln>
            </p:spPr>
            <p:txBody>
              <a:bodyPr rtlCol="0" anchor="ctr"/>
              <a:lstStyle/>
              <a:p>
                <a:endParaRPr lang="en-US"/>
              </a:p>
            </p:txBody>
          </p:sp>
          <p:sp>
            <p:nvSpPr>
              <p:cNvPr id="22" name="Freeform: Shape 21">
                <a:extLst>
                  <a:ext uri="{FF2B5EF4-FFF2-40B4-BE49-F238E27FC236}">
                    <a16:creationId xmlns:a16="http://schemas.microsoft.com/office/drawing/2014/main" id="{3E984CF3-8D55-4CD4-8256-69FDFE61C1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bg2">
                    <a:alpha val="35000"/>
                  </a:schemeClr>
                </a:solidFill>
                <a:prstDash val="lgDash"/>
                <a:round/>
              </a:ln>
            </p:spPr>
            <p:txBody>
              <a:bodyPr rtlCol="0" anchor="ctr"/>
              <a:lstStyle/>
              <a:p>
                <a:endParaRPr lang="en-US"/>
              </a:p>
            </p:txBody>
          </p:sp>
          <p:sp>
            <p:nvSpPr>
              <p:cNvPr id="23" name="Freeform: Shape 22">
                <a:extLst>
                  <a:ext uri="{FF2B5EF4-FFF2-40B4-BE49-F238E27FC236}">
                    <a16:creationId xmlns:a16="http://schemas.microsoft.com/office/drawing/2014/main" id="{E9CC4F5D-4692-4689-807E-46C4886AD3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bg2">
                    <a:alpha val="35000"/>
                  </a:schemeClr>
                </a:solidFill>
                <a:prstDash val="lgDash"/>
                <a:round/>
              </a:ln>
            </p:spPr>
            <p:txBody>
              <a:bodyPr rtlCol="0" anchor="ctr"/>
              <a:lstStyle/>
              <a:p>
                <a:endParaRPr lang="en-US"/>
              </a:p>
            </p:txBody>
          </p:sp>
          <p:sp>
            <p:nvSpPr>
              <p:cNvPr id="24" name="Freeform: Shape 23">
                <a:extLst>
                  <a:ext uri="{FF2B5EF4-FFF2-40B4-BE49-F238E27FC236}">
                    <a16:creationId xmlns:a16="http://schemas.microsoft.com/office/drawing/2014/main" id="{B872E016-A490-4CAF-AAC9-3EE29CBD43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bg2">
                    <a:alpha val="35000"/>
                  </a:schemeClr>
                </a:solidFill>
                <a:prstDash val="lgDash"/>
                <a:round/>
              </a:ln>
            </p:spPr>
            <p:txBody>
              <a:bodyPr rtlCol="0" anchor="ctr"/>
              <a:lstStyle/>
              <a:p>
                <a:endParaRPr lang="en-US"/>
              </a:p>
            </p:txBody>
          </p:sp>
        </p:grpSp>
        <p:sp>
          <p:nvSpPr>
            <p:cNvPr id="17" name="Freeform: Shape 16">
              <a:extLst>
                <a:ext uri="{FF2B5EF4-FFF2-40B4-BE49-F238E27FC236}">
                  <a16:creationId xmlns:a16="http://schemas.microsoft.com/office/drawing/2014/main" id="{594A6B7E-847F-437A-BC2F-A78EE3F87D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6" name="Footer Placeholder 42">
            <a:extLst>
              <a:ext uri="{FF2B5EF4-FFF2-40B4-BE49-F238E27FC236}">
                <a16:creationId xmlns:a16="http://schemas.microsoft.com/office/drawing/2014/main" id="{03E51277-1095-412F-913B-8FA8021AA626}"/>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cap="all" spc="200">
              <a:latin typeface="Segoe UI Semilight" panose="020B0402040204020203" pitchFamily="34" charset="0"/>
              <a:cs typeface="Segoe UI Semilight" panose="020B0402040204020203" pitchFamily="34" charset="0"/>
            </a:endParaRPr>
          </a:p>
        </p:txBody>
      </p:sp>
      <p:grpSp>
        <p:nvGrpSpPr>
          <p:cNvPr id="28" name="Top Left">
            <a:extLst>
              <a:ext uri="{FF2B5EF4-FFF2-40B4-BE49-F238E27FC236}">
                <a16:creationId xmlns:a16="http://schemas.microsoft.com/office/drawing/2014/main" id="{96F2112D-BBBE-46A6-B66D-A3F02ED3284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087"/>
            <a:ext cx="7921775" cy="6887020"/>
            <a:chOff x="3662362" y="1504950"/>
            <a:chExt cx="4411694" cy="3835431"/>
          </a:xfrm>
          <a:noFill/>
        </p:grpSpPr>
        <p:sp>
          <p:nvSpPr>
            <p:cNvPr id="29" name="Freeform: Shape 28">
              <a:extLst>
                <a:ext uri="{FF2B5EF4-FFF2-40B4-BE49-F238E27FC236}">
                  <a16:creationId xmlns:a16="http://schemas.microsoft.com/office/drawing/2014/main" id="{712269F1-E4D6-4EEB-8A0F-059FAFC408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595342" y="1540859"/>
              <a:ext cx="2478714" cy="3799522"/>
            </a:xfrm>
            <a:custGeom>
              <a:avLst/>
              <a:gdLst>
                <a:gd name="connsiteX0" fmla="*/ 545711 w 2478714"/>
                <a:gd name="connsiteY0" fmla="*/ 3799523 h 3799522"/>
                <a:gd name="connsiteX1" fmla="*/ 280820 w 2478714"/>
                <a:gd name="connsiteY1" fmla="*/ 3178874 h 3799522"/>
                <a:gd name="connsiteX2" fmla="*/ 43076 w 2478714"/>
                <a:gd name="connsiteY2" fmla="*/ 2663762 h 3799522"/>
                <a:gd name="connsiteX3" fmla="*/ 3167 w 2478714"/>
                <a:gd name="connsiteY3" fmla="*/ 2344769 h 3799522"/>
                <a:gd name="connsiteX4" fmla="*/ 117943 w 2478714"/>
                <a:gd name="connsiteY4" fmla="*/ 1976723 h 3799522"/>
                <a:gd name="connsiteX5" fmla="*/ 224242 w 2478714"/>
                <a:gd name="connsiteY5" fmla="*/ 1744123 h 3799522"/>
                <a:gd name="connsiteX6" fmla="*/ 447222 w 2478714"/>
                <a:gd name="connsiteY6" fmla="*/ 1569244 h 3799522"/>
                <a:gd name="connsiteX7" fmla="*/ 708588 w 2478714"/>
                <a:gd name="connsiteY7" fmla="*/ 1598295 h 3799522"/>
                <a:gd name="connsiteX8" fmla="*/ 1024532 w 2478714"/>
                <a:gd name="connsiteY8" fmla="*/ 1741837 h 3799522"/>
                <a:gd name="connsiteX9" fmla="*/ 1538692 w 2478714"/>
                <a:gd name="connsiteY9" fmla="*/ 1773460 h 3799522"/>
                <a:gd name="connsiteX10" fmla="*/ 1869019 w 2478714"/>
                <a:gd name="connsiteY10" fmla="*/ 1650016 h 3799522"/>
                <a:gd name="connsiteX11" fmla="*/ 2124670 w 2478714"/>
                <a:gd name="connsiteY11" fmla="*/ 1515047 h 3799522"/>
                <a:gd name="connsiteX12" fmla="*/ 2334410 w 2478714"/>
                <a:gd name="connsiteY12" fmla="*/ 1305401 h 3799522"/>
                <a:gd name="connsiteX13" fmla="*/ 2430232 w 2478714"/>
                <a:gd name="connsiteY13" fmla="*/ 933164 h 3799522"/>
                <a:gd name="connsiteX14" fmla="*/ 2430232 w 2478714"/>
                <a:gd name="connsiteY14" fmla="*/ 571786 h 3799522"/>
                <a:gd name="connsiteX15" fmla="*/ 2445472 w 2478714"/>
                <a:gd name="connsiteY15" fmla="*/ 315659 h 3799522"/>
                <a:gd name="connsiteX16" fmla="*/ 2478714 w 2478714"/>
                <a:gd name="connsiteY16" fmla="*/ 0 h 3799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78714" h="3799522">
                  <a:moveTo>
                    <a:pt x="545711" y="3799523"/>
                  </a:moveTo>
                  <a:cubicBezTo>
                    <a:pt x="492847" y="3532346"/>
                    <a:pt x="330541" y="3270313"/>
                    <a:pt x="280820" y="3178874"/>
                  </a:cubicBezTo>
                  <a:cubicBezTo>
                    <a:pt x="190047" y="3012281"/>
                    <a:pt x="98988" y="2844832"/>
                    <a:pt x="43076" y="2663762"/>
                  </a:cubicBezTo>
                  <a:cubicBezTo>
                    <a:pt x="11072" y="2560130"/>
                    <a:pt x="-7882" y="2452402"/>
                    <a:pt x="3167" y="2344769"/>
                  </a:cubicBezTo>
                  <a:cubicBezTo>
                    <a:pt x="16311" y="2216468"/>
                    <a:pt x="71175" y="2097310"/>
                    <a:pt x="117943" y="1976723"/>
                  </a:cubicBezTo>
                  <a:cubicBezTo>
                    <a:pt x="148899" y="1896904"/>
                    <a:pt x="177569" y="1815751"/>
                    <a:pt x="224242" y="1744123"/>
                  </a:cubicBezTo>
                  <a:cubicBezTo>
                    <a:pt x="277677" y="1662017"/>
                    <a:pt x="352829" y="1593437"/>
                    <a:pt x="447222" y="1569244"/>
                  </a:cubicBezTo>
                  <a:cubicBezTo>
                    <a:pt x="534090" y="1547051"/>
                    <a:pt x="624387" y="1565910"/>
                    <a:pt x="708588" y="1598295"/>
                  </a:cubicBezTo>
                  <a:cubicBezTo>
                    <a:pt x="816697" y="1640015"/>
                    <a:pt x="915948" y="1701546"/>
                    <a:pt x="1024532" y="1741837"/>
                  </a:cubicBezTo>
                  <a:cubicBezTo>
                    <a:pt x="1188743" y="1802797"/>
                    <a:pt x="1367814" y="1811750"/>
                    <a:pt x="1538692" y="1773460"/>
                  </a:cubicBezTo>
                  <a:cubicBezTo>
                    <a:pt x="1653659" y="1747647"/>
                    <a:pt x="1761863" y="1699355"/>
                    <a:pt x="1869019" y="1650016"/>
                  </a:cubicBezTo>
                  <a:cubicBezTo>
                    <a:pt x="1956744" y="1609630"/>
                    <a:pt x="2044279" y="1568291"/>
                    <a:pt x="2124670" y="1515047"/>
                  </a:cubicBezTo>
                  <a:cubicBezTo>
                    <a:pt x="2208204" y="1459706"/>
                    <a:pt x="2282976" y="1391222"/>
                    <a:pt x="2334410" y="1305401"/>
                  </a:cubicBezTo>
                  <a:cubicBezTo>
                    <a:pt x="2401181" y="1194054"/>
                    <a:pt x="2423565" y="1063276"/>
                    <a:pt x="2430232" y="933164"/>
                  </a:cubicBezTo>
                  <a:cubicBezTo>
                    <a:pt x="2436423" y="812864"/>
                    <a:pt x="2428517" y="692277"/>
                    <a:pt x="2430232" y="571786"/>
                  </a:cubicBezTo>
                  <a:cubicBezTo>
                    <a:pt x="2431470" y="486251"/>
                    <a:pt x="2438233" y="400907"/>
                    <a:pt x="2445472" y="315659"/>
                  </a:cubicBezTo>
                  <a:cubicBezTo>
                    <a:pt x="2454426" y="210217"/>
                    <a:pt x="2463284" y="104680"/>
                    <a:pt x="2478714" y="0"/>
                  </a:cubicBezTo>
                </a:path>
              </a:pathLst>
            </a:custGeom>
            <a:noFill/>
            <a:ln w="9525" cap="rnd">
              <a:solidFill>
                <a:schemeClr val="bg2">
                  <a:alpha val="25000"/>
                </a:schemeClr>
              </a:solidFill>
              <a:prstDash val="lgDash"/>
              <a:round/>
            </a:ln>
          </p:spPr>
          <p:txBody>
            <a:bodyPr rtlCol="0" anchor="ctr"/>
            <a:lstStyle/>
            <a:p>
              <a:endParaRPr lang="en-US"/>
            </a:p>
          </p:txBody>
        </p:sp>
        <p:sp>
          <p:nvSpPr>
            <p:cNvPr id="30" name="Freeform: Shape 29">
              <a:extLst>
                <a:ext uri="{FF2B5EF4-FFF2-40B4-BE49-F238E27FC236}">
                  <a16:creationId xmlns:a16="http://schemas.microsoft.com/office/drawing/2014/main" id="{088D87B2-D2A4-4577-89DC-7AF275C017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71982" y="2388008"/>
              <a:ext cx="2302192" cy="2952373"/>
            </a:xfrm>
            <a:custGeom>
              <a:avLst/>
              <a:gdLst>
                <a:gd name="connsiteX0" fmla="*/ 2302193 w 2302192"/>
                <a:gd name="connsiteY0" fmla="*/ 2952373 h 2952373"/>
                <a:gd name="connsiteX1" fmla="*/ 2022729 w 2302192"/>
                <a:gd name="connsiteY1" fmla="*/ 2442309 h 2952373"/>
                <a:gd name="connsiteX2" fmla="*/ 1834039 w 2302192"/>
                <a:gd name="connsiteY2" fmla="*/ 1937199 h 2952373"/>
                <a:gd name="connsiteX3" fmla="*/ 1789748 w 2302192"/>
                <a:gd name="connsiteY3" fmla="*/ 1609063 h 2952373"/>
                <a:gd name="connsiteX4" fmla="*/ 1870139 w 2302192"/>
                <a:gd name="connsiteY4" fmla="*/ 1183962 h 2952373"/>
                <a:gd name="connsiteX5" fmla="*/ 2021110 w 2302192"/>
                <a:gd name="connsiteY5" fmla="*/ 743621 h 2952373"/>
                <a:gd name="connsiteX6" fmla="*/ 2010061 w 2302192"/>
                <a:gd name="connsiteY6" fmla="*/ 342047 h 2952373"/>
                <a:gd name="connsiteX7" fmla="*/ 1867376 w 2302192"/>
                <a:gd name="connsiteY7" fmla="*/ 55440 h 2952373"/>
                <a:gd name="connsiteX8" fmla="*/ 1652683 w 2302192"/>
                <a:gd name="connsiteY8" fmla="*/ 2862 h 2952373"/>
                <a:gd name="connsiteX9" fmla="*/ 1295305 w 2302192"/>
                <a:gd name="connsiteY9" fmla="*/ 234129 h 2952373"/>
                <a:gd name="connsiteX10" fmla="*/ 812101 w 2302192"/>
                <a:gd name="connsiteY10" fmla="*/ 886401 h 2952373"/>
                <a:gd name="connsiteX11" fmla="*/ 668846 w 2302192"/>
                <a:gd name="connsiteY11" fmla="*/ 1126145 h 2952373"/>
                <a:gd name="connsiteX12" fmla="*/ 498443 w 2302192"/>
                <a:gd name="connsiteY12" fmla="*/ 1405799 h 2952373"/>
                <a:gd name="connsiteX13" fmla="*/ 355759 w 2302192"/>
                <a:gd name="connsiteY13" fmla="*/ 1634304 h 2952373"/>
                <a:gd name="connsiteX14" fmla="*/ 161449 w 2302192"/>
                <a:gd name="connsiteY14" fmla="*/ 1913576 h 2952373"/>
                <a:gd name="connsiteX15" fmla="*/ 0 w 2302192"/>
                <a:gd name="connsiteY15" fmla="*/ 2189802 h 2952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302192" h="2952373">
                  <a:moveTo>
                    <a:pt x="2302193" y="2952373"/>
                  </a:moveTo>
                  <a:cubicBezTo>
                    <a:pt x="2141125" y="2809308"/>
                    <a:pt x="2070068" y="2504603"/>
                    <a:pt x="2022729" y="2442309"/>
                  </a:cubicBezTo>
                  <a:cubicBezTo>
                    <a:pt x="1884140" y="2259810"/>
                    <a:pt x="1887760" y="2160274"/>
                    <a:pt x="1834039" y="1937199"/>
                  </a:cubicBezTo>
                  <a:cubicBezTo>
                    <a:pt x="1808131" y="1829376"/>
                    <a:pt x="1789367" y="1719838"/>
                    <a:pt x="1789748" y="1609063"/>
                  </a:cubicBezTo>
                  <a:cubicBezTo>
                    <a:pt x="1790224" y="1464092"/>
                    <a:pt x="1822418" y="1321122"/>
                    <a:pt x="1870139" y="1183962"/>
                  </a:cubicBezTo>
                  <a:cubicBezTo>
                    <a:pt x="1921288" y="1036896"/>
                    <a:pt x="1991868" y="896307"/>
                    <a:pt x="2021110" y="743621"/>
                  </a:cubicBezTo>
                  <a:cubicBezTo>
                    <a:pt x="2046637" y="610842"/>
                    <a:pt x="2036921" y="474730"/>
                    <a:pt x="2010061" y="342047"/>
                  </a:cubicBezTo>
                  <a:cubicBezTo>
                    <a:pt x="1988058" y="233367"/>
                    <a:pt x="1954340" y="122210"/>
                    <a:pt x="1867376" y="55440"/>
                  </a:cubicBezTo>
                  <a:cubicBezTo>
                    <a:pt x="1806512" y="8767"/>
                    <a:pt x="1728883" y="-7140"/>
                    <a:pt x="1652683" y="2862"/>
                  </a:cubicBezTo>
                  <a:cubicBezTo>
                    <a:pt x="1508474" y="21816"/>
                    <a:pt x="1395984" y="127068"/>
                    <a:pt x="1295305" y="234129"/>
                  </a:cubicBezTo>
                  <a:cubicBezTo>
                    <a:pt x="1109377" y="431772"/>
                    <a:pt x="953453" y="654657"/>
                    <a:pt x="812101" y="886401"/>
                  </a:cubicBezTo>
                  <a:cubicBezTo>
                    <a:pt x="763619" y="965934"/>
                    <a:pt x="716566" y="1046230"/>
                    <a:pt x="668846" y="1126145"/>
                  </a:cubicBezTo>
                  <a:cubicBezTo>
                    <a:pt x="612839" y="1219871"/>
                    <a:pt x="555308" y="1312644"/>
                    <a:pt x="498443" y="1405799"/>
                  </a:cubicBezTo>
                  <a:cubicBezTo>
                    <a:pt x="451676" y="1482475"/>
                    <a:pt x="405289" y="1559342"/>
                    <a:pt x="355759" y="1634304"/>
                  </a:cubicBezTo>
                  <a:cubicBezTo>
                    <a:pt x="293275" y="1728887"/>
                    <a:pt x="225362" y="1819946"/>
                    <a:pt x="161449" y="1913576"/>
                  </a:cubicBezTo>
                  <a:cubicBezTo>
                    <a:pt x="86487" y="2023495"/>
                    <a:pt x="0" y="2189802"/>
                    <a:pt x="0" y="2189802"/>
                  </a:cubicBezTo>
                </a:path>
              </a:pathLst>
            </a:custGeom>
            <a:noFill/>
            <a:ln w="9525" cap="rnd">
              <a:solidFill>
                <a:schemeClr val="bg2">
                  <a:alpha val="25000"/>
                </a:schemeClr>
              </a:solidFill>
              <a:prstDash val="lgDash"/>
              <a:round/>
            </a:ln>
          </p:spPr>
          <p:txBody>
            <a:bodyPr rtlCol="0" anchor="ctr"/>
            <a:lstStyle/>
            <a:p>
              <a:endParaRPr lang="en-US"/>
            </a:p>
          </p:txBody>
        </p:sp>
        <p:grpSp>
          <p:nvGrpSpPr>
            <p:cNvPr id="31" name="Graphic 3">
              <a:extLst>
                <a:ext uri="{FF2B5EF4-FFF2-40B4-BE49-F238E27FC236}">
                  <a16:creationId xmlns:a16="http://schemas.microsoft.com/office/drawing/2014/main" id="{96F2112D-BBBE-46A6-B66D-A3F02ED3284E}"/>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62362" y="1504950"/>
              <a:ext cx="1913000" cy="3816381"/>
              <a:chOff x="3662362" y="1504950"/>
              <a:chExt cx="1913000" cy="3816381"/>
            </a:xfrm>
            <a:noFill/>
          </p:grpSpPr>
          <p:sp>
            <p:nvSpPr>
              <p:cNvPr id="42" name="Freeform: Shape 41">
                <a:extLst>
                  <a:ext uri="{FF2B5EF4-FFF2-40B4-BE49-F238E27FC236}">
                    <a16:creationId xmlns:a16="http://schemas.microsoft.com/office/drawing/2014/main" id="{ACCB55F8-F950-431F-9B90-688950D9F3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62362" y="1504950"/>
                <a:ext cx="9525" cy="9525"/>
              </a:xfrm>
              <a:custGeom>
                <a:avLst/>
                <a:gdLst/>
                <a:ahLst/>
                <a:cxnLst/>
                <a:rect l="l" t="t" r="r" b="b"/>
                <a:pathLst>
                  <a:path w="9525" h="9525"/>
                </a:pathLst>
              </a:custGeom>
              <a:noFill/>
              <a:ln w="9525" cap="rnd">
                <a:solidFill>
                  <a:schemeClr val="bg2">
                    <a:alpha val="25000"/>
                  </a:schemeClr>
                </a:solidFill>
                <a:prstDash val="lgDash"/>
                <a:round/>
              </a:ln>
            </p:spPr>
            <p:txBody>
              <a:bodyPr rtlCol="0" anchor="ctr"/>
              <a:lstStyle/>
              <a:p>
                <a:endParaRPr lang="en-US"/>
              </a:p>
            </p:txBody>
          </p:sp>
          <p:sp>
            <p:nvSpPr>
              <p:cNvPr id="43" name="Freeform: Shape 42">
                <a:extLst>
                  <a:ext uri="{FF2B5EF4-FFF2-40B4-BE49-F238E27FC236}">
                    <a16:creationId xmlns:a16="http://schemas.microsoft.com/office/drawing/2014/main" id="{27D0AA11-2E4E-479C-B953-547285E724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62362" y="1504950"/>
                <a:ext cx="9525" cy="9525"/>
              </a:xfrm>
              <a:custGeom>
                <a:avLst/>
                <a:gdLst/>
                <a:ahLst/>
                <a:cxnLst/>
                <a:rect l="l" t="t" r="r" b="b"/>
                <a:pathLst>
                  <a:path w="9525" h="9525"/>
                </a:pathLst>
              </a:custGeom>
              <a:noFill/>
              <a:ln w="9525" cap="rnd">
                <a:solidFill>
                  <a:schemeClr val="bg2">
                    <a:alpha val="25000"/>
                  </a:schemeClr>
                </a:solidFill>
                <a:prstDash val="lgDash"/>
                <a:round/>
              </a:ln>
            </p:spPr>
            <p:txBody>
              <a:bodyPr rtlCol="0" anchor="ctr"/>
              <a:lstStyle/>
              <a:p>
                <a:endParaRPr lang="en-US"/>
              </a:p>
            </p:txBody>
          </p:sp>
          <p:sp>
            <p:nvSpPr>
              <p:cNvPr id="44" name="Freeform: Shape 43">
                <a:extLst>
                  <a:ext uri="{FF2B5EF4-FFF2-40B4-BE49-F238E27FC236}">
                    <a16:creationId xmlns:a16="http://schemas.microsoft.com/office/drawing/2014/main" id="{90D86C66-EDF0-4ABB-87F4-A2882A2E02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71791" y="3466048"/>
                <a:ext cx="1604295" cy="1847472"/>
              </a:xfrm>
              <a:custGeom>
                <a:avLst/>
                <a:gdLst>
                  <a:gd name="connsiteX0" fmla="*/ 1604296 w 1604295"/>
                  <a:gd name="connsiteY0" fmla="*/ 1847472 h 1847472"/>
                  <a:gd name="connsiteX1" fmla="*/ 1517809 w 1604295"/>
                  <a:gd name="connsiteY1" fmla="*/ 1544292 h 1847472"/>
                  <a:gd name="connsiteX2" fmla="*/ 1394841 w 1604295"/>
                  <a:gd name="connsiteY2" fmla="*/ 1183771 h 1847472"/>
                  <a:gd name="connsiteX3" fmla="*/ 1318355 w 1604295"/>
                  <a:gd name="connsiteY3" fmla="*/ 695233 h 1847472"/>
                  <a:gd name="connsiteX4" fmla="*/ 1359884 w 1604295"/>
                  <a:gd name="connsiteY4" fmla="*/ 397863 h 1847472"/>
                  <a:gd name="connsiteX5" fmla="*/ 1359884 w 1604295"/>
                  <a:gd name="connsiteY5" fmla="*/ 236700 h 1847472"/>
                  <a:gd name="connsiteX6" fmla="*/ 1351598 w 1604295"/>
                  <a:gd name="connsiteY6" fmla="*/ 67250 h 1847472"/>
                  <a:gd name="connsiteX7" fmla="*/ 1316641 w 1604295"/>
                  <a:gd name="connsiteY7" fmla="*/ 10767 h 1847472"/>
                  <a:gd name="connsiteX8" fmla="*/ 1195292 w 1604295"/>
                  <a:gd name="connsiteY8" fmla="*/ 34008 h 1847472"/>
                  <a:gd name="connsiteX9" fmla="*/ 1005745 w 1604295"/>
                  <a:gd name="connsiteY9" fmla="*/ 254988 h 1847472"/>
                  <a:gd name="connsiteX10" fmla="*/ 763048 w 1604295"/>
                  <a:gd name="connsiteY10" fmla="*/ 587315 h 1847472"/>
                  <a:gd name="connsiteX11" fmla="*/ 548640 w 1604295"/>
                  <a:gd name="connsiteY11" fmla="*/ 861444 h 1847472"/>
                  <a:gd name="connsiteX12" fmla="*/ 328803 w 1604295"/>
                  <a:gd name="connsiteY12" fmla="*/ 1145480 h 1847472"/>
                  <a:gd name="connsiteX13" fmla="*/ 0 w 1604295"/>
                  <a:gd name="connsiteY13" fmla="*/ 1607157 h 1847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04295" h="1847472">
                    <a:moveTo>
                      <a:pt x="1604296" y="1847472"/>
                    </a:moveTo>
                    <a:cubicBezTo>
                      <a:pt x="1573721" y="1753270"/>
                      <a:pt x="1548479" y="1638399"/>
                      <a:pt x="1517809" y="1544292"/>
                    </a:cubicBezTo>
                    <a:cubicBezTo>
                      <a:pt x="1478471" y="1423515"/>
                      <a:pt x="1432846" y="1304929"/>
                      <a:pt x="1394841" y="1183771"/>
                    </a:cubicBezTo>
                    <a:cubicBezTo>
                      <a:pt x="1345025" y="1024893"/>
                      <a:pt x="1305497" y="860778"/>
                      <a:pt x="1318355" y="695233"/>
                    </a:cubicBezTo>
                    <a:cubicBezTo>
                      <a:pt x="1326071" y="595316"/>
                      <a:pt x="1353312" y="497780"/>
                      <a:pt x="1359884" y="397863"/>
                    </a:cubicBezTo>
                    <a:cubicBezTo>
                      <a:pt x="1363409" y="344237"/>
                      <a:pt x="1359503" y="290421"/>
                      <a:pt x="1359884" y="236700"/>
                    </a:cubicBezTo>
                    <a:cubicBezTo>
                      <a:pt x="1360265" y="179740"/>
                      <a:pt x="1366076" y="122114"/>
                      <a:pt x="1351598" y="67250"/>
                    </a:cubicBezTo>
                    <a:cubicBezTo>
                      <a:pt x="1345692" y="44866"/>
                      <a:pt x="1335691" y="23530"/>
                      <a:pt x="1316641" y="10767"/>
                    </a:cubicBezTo>
                    <a:cubicBezTo>
                      <a:pt x="1279874" y="-13998"/>
                      <a:pt x="1233202" y="8290"/>
                      <a:pt x="1195292" y="34008"/>
                    </a:cubicBezTo>
                    <a:cubicBezTo>
                      <a:pt x="1114330" y="89062"/>
                      <a:pt x="1060990" y="173644"/>
                      <a:pt x="1005745" y="254988"/>
                    </a:cubicBezTo>
                    <a:cubicBezTo>
                      <a:pt x="928688" y="368526"/>
                      <a:pt x="847058" y="478825"/>
                      <a:pt x="763048" y="587315"/>
                    </a:cubicBezTo>
                    <a:cubicBezTo>
                      <a:pt x="691991" y="679041"/>
                      <a:pt x="621697" y="771338"/>
                      <a:pt x="548640" y="861444"/>
                    </a:cubicBezTo>
                    <a:cubicBezTo>
                      <a:pt x="425672" y="1012987"/>
                      <a:pt x="453866" y="995747"/>
                      <a:pt x="328803" y="1145480"/>
                    </a:cubicBezTo>
                    <a:cubicBezTo>
                      <a:pt x="294418" y="1186628"/>
                      <a:pt x="21146" y="1558103"/>
                      <a:pt x="0" y="1607157"/>
                    </a:cubicBezTo>
                  </a:path>
                </a:pathLst>
              </a:custGeom>
              <a:noFill/>
              <a:ln w="9525" cap="rnd">
                <a:solidFill>
                  <a:schemeClr val="bg2">
                    <a:alpha val="25000"/>
                  </a:schemeClr>
                </a:solidFill>
                <a:prstDash val="lgDash"/>
                <a:round/>
              </a:ln>
            </p:spPr>
            <p:txBody>
              <a:bodyPr rtlCol="0" anchor="ctr"/>
              <a:lstStyle/>
              <a:p>
                <a:endParaRPr lang="en-US"/>
              </a:p>
            </p:txBody>
          </p:sp>
          <p:sp>
            <p:nvSpPr>
              <p:cNvPr id="45" name="Freeform: Shape 44">
                <a:extLst>
                  <a:ext uri="{FF2B5EF4-FFF2-40B4-BE49-F238E27FC236}">
                    <a16:creationId xmlns:a16="http://schemas.microsoft.com/office/drawing/2014/main" id="{D026082B-E695-4987-8C03-332366C6C9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83507" y="3153822"/>
                <a:ext cx="1223105" cy="1676495"/>
              </a:xfrm>
              <a:custGeom>
                <a:avLst/>
                <a:gdLst>
                  <a:gd name="connsiteX0" fmla="*/ 1223105 w 1223105"/>
                  <a:gd name="connsiteY0" fmla="*/ 0 h 1676495"/>
                  <a:gd name="connsiteX1" fmla="*/ 1000792 w 1223105"/>
                  <a:gd name="connsiteY1" fmla="*/ 254794 h 1676495"/>
                  <a:gd name="connsiteX2" fmla="*/ 744760 w 1223105"/>
                  <a:gd name="connsiteY2" fmla="*/ 651891 h 1676495"/>
                  <a:gd name="connsiteX3" fmla="*/ 345758 w 1223105"/>
                  <a:gd name="connsiteY3" fmla="*/ 1231773 h 1676495"/>
                  <a:gd name="connsiteX4" fmla="*/ 0 w 1223105"/>
                  <a:gd name="connsiteY4" fmla="*/ 1676495 h 16764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3105" h="1676495">
                    <a:moveTo>
                      <a:pt x="1223105" y="0"/>
                    </a:moveTo>
                    <a:cubicBezTo>
                      <a:pt x="1136523" y="72771"/>
                      <a:pt x="1066324" y="162401"/>
                      <a:pt x="1000792" y="254794"/>
                    </a:cubicBezTo>
                    <a:cubicBezTo>
                      <a:pt x="909733" y="383286"/>
                      <a:pt x="827723" y="517970"/>
                      <a:pt x="744760" y="651891"/>
                    </a:cubicBezTo>
                    <a:cubicBezTo>
                      <a:pt x="621030" y="851726"/>
                      <a:pt x="497777" y="1052608"/>
                      <a:pt x="345758" y="1231773"/>
                    </a:cubicBezTo>
                    <a:cubicBezTo>
                      <a:pt x="248888" y="1345978"/>
                      <a:pt x="61722" y="1540764"/>
                      <a:pt x="0" y="1676495"/>
                    </a:cubicBezTo>
                  </a:path>
                </a:pathLst>
              </a:custGeom>
              <a:noFill/>
              <a:ln w="9525" cap="rnd">
                <a:solidFill>
                  <a:schemeClr val="bg2">
                    <a:alpha val="25000"/>
                  </a:schemeClr>
                </a:solidFill>
                <a:prstDash val="lgDash"/>
                <a:round/>
              </a:ln>
            </p:spPr>
            <p:txBody>
              <a:bodyPr rtlCol="0" anchor="ctr"/>
              <a:lstStyle/>
              <a:p>
                <a:endParaRPr lang="en-US"/>
              </a:p>
            </p:txBody>
          </p:sp>
          <p:sp>
            <p:nvSpPr>
              <p:cNvPr id="46" name="Freeform: Shape 45">
                <a:extLst>
                  <a:ext uri="{FF2B5EF4-FFF2-40B4-BE49-F238E27FC236}">
                    <a16:creationId xmlns:a16="http://schemas.microsoft.com/office/drawing/2014/main" id="{461A8835-D9FC-4CAB-AF19-A5513B17BA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6517" y="3097027"/>
                <a:ext cx="668845" cy="2224304"/>
              </a:xfrm>
              <a:custGeom>
                <a:avLst/>
                <a:gdLst>
                  <a:gd name="connsiteX0" fmla="*/ 668846 w 668845"/>
                  <a:gd name="connsiteY0" fmla="*/ 2224305 h 2224304"/>
                  <a:gd name="connsiteX1" fmla="*/ 486918 w 668845"/>
                  <a:gd name="connsiteY1" fmla="*/ 1944365 h 2224304"/>
                  <a:gd name="connsiteX2" fmla="*/ 376809 w 668845"/>
                  <a:gd name="connsiteY2" fmla="*/ 1659663 h 2224304"/>
                  <a:gd name="connsiteX3" fmla="*/ 319373 w 668845"/>
                  <a:gd name="connsiteY3" fmla="*/ 1425157 h 2224304"/>
                  <a:gd name="connsiteX4" fmla="*/ 264319 w 668845"/>
                  <a:gd name="connsiteY4" fmla="*/ 1130834 h 2224304"/>
                  <a:gd name="connsiteX5" fmla="*/ 278702 w 668845"/>
                  <a:gd name="connsiteY5" fmla="*/ 882041 h 2224304"/>
                  <a:gd name="connsiteX6" fmla="*/ 302609 w 668845"/>
                  <a:gd name="connsiteY6" fmla="*/ 736118 h 2224304"/>
                  <a:gd name="connsiteX7" fmla="*/ 360045 w 668845"/>
                  <a:gd name="connsiteY7" fmla="*/ 444177 h 2224304"/>
                  <a:gd name="connsiteX8" fmla="*/ 386334 w 668845"/>
                  <a:gd name="connsiteY8" fmla="*/ 233675 h 2224304"/>
                  <a:gd name="connsiteX9" fmla="*/ 0 w 668845"/>
                  <a:gd name="connsiteY9" fmla="*/ 56795 h 2224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8845" h="2224304">
                    <a:moveTo>
                      <a:pt x="668846" y="2224305"/>
                    </a:moveTo>
                    <a:cubicBezTo>
                      <a:pt x="599218" y="2137151"/>
                      <a:pt x="537210" y="2043996"/>
                      <a:pt x="486918" y="1944365"/>
                    </a:cubicBezTo>
                    <a:cubicBezTo>
                      <a:pt x="441008" y="1853306"/>
                      <a:pt x="404717" y="1757770"/>
                      <a:pt x="376809" y="1659663"/>
                    </a:cubicBezTo>
                    <a:cubicBezTo>
                      <a:pt x="354806" y="1582224"/>
                      <a:pt x="337757" y="1503548"/>
                      <a:pt x="319373" y="1425157"/>
                    </a:cubicBezTo>
                    <a:cubicBezTo>
                      <a:pt x="296418" y="1327811"/>
                      <a:pt x="270510" y="1230657"/>
                      <a:pt x="264319" y="1130834"/>
                    </a:cubicBezTo>
                    <a:cubicBezTo>
                      <a:pt x="259080" y="1047681"/>
                      <a:pt x="266891" y="964528"/>
                      <a:pt x="278702" y="882041"/>
                    </a:cubicBezTo>
                    <a:cubicBezTo>
                      <a:pt x="285655" y="833274"/>
                      <a:pt x="293751" y="784601"/>
                      <a:pt x="302609" y="736118"/>
                    </a:cubicBezTo>
                    <a:cubicBezTo>
                      <a:pt x="320516" y="638582"/>
                      <a:pt x="339471" y="541237"/>
                      <a:pt x="360045" y="444177"/>
                    </a:cubicBezTo>
                    <a:cubicBezTo>
                      <a:pt x="374809" y="374549"/>
                      <a:pt x="389763" y="304541"/>
                      <a:pt x="386334" y="233675"/>
                    </a:cubicBezTo>
                    <a:cubicBezTo>
                      <a:pt x="383191" y="168809"/>
                      <a:pt x="391287" y="-120751"/>
                      <a:pt x="0" y="56795"/>
                    </a:cubicBezTo>
                  </a:path>
                </a:pathLst>
              </a:custGeom>
              <a:noFill/>
              <a:ln w="9525" cap="rnd">
                <a:solidFill>
                  <a:schemeClr val="bg2">
                    <a:alpha val="25000"/>
                  </a:schemeClr>
                </a:solidFill>
                <a:prstDash val="lgDash"/>
                <a:round/>
              </a:ln>
            </p:spPr>
            <p:txBody>
              <a:bodyPr rtlCol="0" anchor="ctr"/>
              <a:lstStyle/>
              <a:p>
                <a:endParaRPr lang="en-US"/>
              </a:p>
            </p:txBody>
          </p:sp>
        </p:grpSp>
        <p:sp>
          <p:nvSpPr>
            <p:cNvPr id="32" name="Freeform: Shape 31">
              <a:extLst>
                <a:ext uri="{FF2B5EF4-FFF2-40B4-BE49-F238E27FC236}">
                  <a16:creationId xmlns:a16="http://schemas.microsoft.com/office/drawing/2014/main" id="{54E6BA76-9515-415F-BAC9-76958DA6EB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839145" y="4663452"/>
              <a:ext cx="1103852" cy="657879"/>
            </a:xfrm>
            <a:custGeom>
              <a:avLst/>
              <a:gdLst>
                <a:gd name="connsiteX0" fmla="*/ 1103852 w 1103852"/>
                <a:gd name="connsiteY0" fmla="*/ 657879 h 657879"/>
                <a:gd name="connsiteX1" fmla="*/ 883063 w 1103852"/>
                <a:gd name="connsiteY1" fmla="*/ 177724 h 657879"/>
                <a:gd name="connsiteX2" fmla="*/ 678085 w 1103852"/>
                <a:gd name="connsiteY2" fmla="*/ 17132 h 657879"/>
                <a:gd name="connsiteX3" fmla="*/ 461962 w 1103852"/>
                <a:gd name="connsiteY3" fmla="*/ 17132 h 657879"/>
                <a:gd name="connsiteX4" fmla="*/ 136398 w 1103852"/>
                <a:gd name="connsiteY4" fmla="*/ 267735 h 657879"/>
                <a:gd name="connsiteX5" fmla="*/ 0 w 1103852"/>
                <a:gd name="connsiteY5" fmla="*/ 650830 h 657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3852" h="657879">
                  <a:moveTo>
                    <a:pt x="1103852" y="657879"/>
                  </a:moveTo>
                  <a:cubicBezTo>
                    <a:pt x="1071563" y="576250"/>
                    <a:pt x="937546" y="246494"/>
                    <a:pt x="883063" y="177724"/>
                  </a:cubicBezTo>
                  <a:cubicBezTo>
                    <a:pt x="828104" y="108382"/>
                    <a:pt x="761238" y="46279"/>
                    <a:pt x="678085" y="17132"/>
                  </a:cubicBezTo>
                  <a:cubicBezTo>
                    <a:pt x="608171" y="-7347"/>
                    <a:pt x="533210" y="-4013"/>
                    <a:pt x="461962" y="17132"/>
                  </a:cubicBezTo>
                  <a:cubicBezTo>
                    <a:pt x="326898" y="57137"/>
                    <a:pt x="214027" y="150101"/>
                    <a:pt x="136398" y="267735"/>
                  </a:cubicBezTo>
                  <a:cubicBezTo>
                    <a:pt x="86773" y="343078"/>
                    <a:pt x="16764" y="562153"/>
                    <a:pt x="0" y="650830"/>
                  </a:cubicBezTo>
                </a:path>
              </a:pathLst>
            </a:custGeom>
            <a:noFill/>
            <a:ln w="9525" cap="rnd">
              <a:solidFill>
                <a:schemeClr val="bg2">
                  <a:alpha val="25000"/>
                </a:schemeClr>
              </a:solidFill>
              <a:prstDash val="lgDash"/>
              <a:round/>
            </a:ln>
          </p:spPr>
          <p:txBody>
            <a:bodyPr rtlCol="0" anchor="ctr"/>
            <a:lstStyle/>
            <a:p>
              <a:endParaRPr lang="en-US"/>
            </a:p>
          </p:txBody>
        </p:sp>
        <p:sp>
          <p:nvSpPr>
            <p:cNvPr id="33" name="Freeform: Shape 32">
              <a:extLst>
                <a:ext uri="{FF2B5EF4-FFF2-40B4-BE49-F238E27FC236}">
                  <a16:creationId xmlns:a16="http://schemas.microsoft.com/office/drawing/2014/main" id="{4C120B3D-CF1C-49AE-B5B4-6BF589737A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71887" y="1521047"/>
              <a:ext cx="1271168" cy="2861881"/>
            </a:xfrm>
            <a:custGeom>
              <a:avLst/>
              <a:gdLst>
                <a:gd name="connsiteX0" fmla="*/ 0 w 1271168"/>
                <a:gd name="connsiteY0" fmla="*/ 2861882 h 2861881"/>
                <a:gd name="connsiteX1" fmla="*/ 115157 w 1271168"/>
                <a:gd name="connsiteY1" fmla="*/ 2685002 h 2861881"/>
                <a:gd name="connsiteX2" fmla="*/ 277178 w 1271168"/>
                <a:gd name="connsiteY2" fmla="*/ 2461070 h 2861881"/>
                <a:gd name="connsiteX3" fmla="*/ 421958 w 1271168"/>
                <a:gd name="connsiteY3" fmla="*/ 2209514 h 2861881"/>
                <a:gd name="connsiteX4" fmla="*/ 690848 w 1271168"/>
                <a:gd name="connsiteY4" fmla="*/ 1751267 h 2861881"/>
                <a:gd name="connsiteX5" fmla="*/ 830580 w 1271168"/>
                <a:gd name="connsiteY5" fmla="*/ 1451039 h 2861881"/>
                <a:gd name="connsiteX6" fmla="*/ 917067 w 1271168"/>
                <a:gd name="connsiteY6" fmla="*/ 1276541 h 2861881"/>
                <a:gd name="connsiteX7" fmla="*/ 1114901 w 1271168"/>
                <a:gd name="connsiteY7" fmla="*/ 965835 h 2861881"/>
                <a:gd name="connsiteX8" fmla="*/ 1204627 w 1271168"/>
                <a:gd name="connsiteY8" fmla="*/ 819626 h 2861881"/>
                <a:gd name="connsiteX9" fmla="*/ 1271111 w 1271168"/>
                <a:gd name="connsiteY9" fmla="*/ 585311 h 2861881"/>
                <a:gd name="connsiteX10" fmla="*/ 1128141 w 1271168"/>
                <a:gd name="connsiteY10" fmla="*/ 292894 h 2861881"/>
                <a:gd name="connsiteX11" fmla="*/ 882110 w 1271168"/>
                <a:gd name="connsiteY11" fmla="*/ 135065 h 2861881"/>
                <a:gd name="connsiteX12" fmla="*/ 574929 w 1271168"/>
                <a:gd name="connsiteY12" fmla="*/ 0 h 2861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71168" h="2861881">
                  <a:moveTo>
                    <a:pt x="0" y="2861882"/>
                  </a:moveTo>
                  <a:cubicBezTo>
                    <a:pt x="0" y="2861882"/>
                    <a:pt x="67151" y="2751201"/>
                    <a:pt x="115157" y="2685002"/>
                  </a:cubicBezTo>
                  <a:cubicBezTo>
                    <a:pt x="169259" y="2610326"/>
                    <a:pt x="226981" y="2538317"/>
                    <a:pt x="277178" y="2461070"/>
                  </a:cubicBezTo>
                  <a:cubicBezTo>
                    <a:pt x="329946" y="2379917"/>
                    <a:pt x="374142" y="2293715"/>
                    <a:pt x="421958" y="2209514"/>
                  </a:cubicBezTo>
                  <a:cubicBezTo>
                    <a:pt x="509492" y="2055495"/>
                    <a:pt x="609695" y="1908715"/>
                    <a:pt x="690848" y="1751267"/>
                  </a:cubicBezTo>
                  <a:cubicBezTo>
                    <a:pt x="741426" y="1653159"/>
                    <a:pt x="784670" y="1551432"/>
                    <a:pt x="830580" y="1451039"/>
                  </a:cubicBezTo>
                  <a:cubicBezTo>
                    <a:pt x="857631" y="1391984"/>
                    <a:pt x="885635" y="1333405"/>
                    <a:pt x="917067" y="1276541"/>
                  </a:cubicBezTo>
                  <a:cubicBezTo>
                    <a:pt x="976408" y="1169003"/>
                    <a:pt x="1046417" y="1067848"/>
                    <a:pt x="1114901" y="965835"/>
                  </a:cubicBezTo>
                  <a:cubicBezTo>
                    <a:pt x="1146810" y="918305"/>
                    <a:pt x="1177671" y="870109"/>
                    <a:pt x="1204627" y="819626"/>
                  </a:cubicBezTo>
                  <a:cubicBezTo>
                    <a:pt x="1243679" y="746665"/>
                    <a:pt x="1272635" y="667703"/>
                    <a:pt x="1271111" y="585311"/>
                  </a:cubicBezTo>
                  <a:cubicBezTo>
                    <a:pt x="1269111" y="473012"/>
                    <a:pt x="1209485" y="371284"/>
                    <a:pt x="1128141" y="292894"/>
                  </a:cubicBezTo>
                  <a:cubicBezTo>
                    <a:pt x="1057561" y="224790"/>
                    <a:pt x="971836" y="175260"/>
                    <a:pt x="882110" y="135065"/>
                  </a:cubicBezTo>
                  <a:cubicBezTo>
                    <a:pt x="779907" y="89249"/>
                    <a:pt x="672560" y="54673"/>
                    <a:pt x="574929" y="0"/>
                  </a:cubicBezTo>
                </a:path>
              </a:pathLst>
            </a:custGeom>
            <a:noFill/>
            <a:ln w="9525" cap="rnd">
              <a:solidFill>
                <a:schemeClr val="bg2">
                  <a:alpha val="25000"/>
                </a:schemeClr>
              </a:solidFill>
              <a:prstDash val="lgDash"/>
              <a:round/>
            </a:ln>
          </p:spPr>
          <p:txBody>
            <a:bodyPr rtlCol="0" anchor="ctr"/>
            <a:lstStyle/>
            <a:p>
              <a:endParaRPr lang="en-US"/>
            </a:p>
          </p:txBody>
        </p:sp>
        <p:sp>
          <p:nvSpPr>
            <p:cNvPr id="34" name="Freeform: Shape 33">
              <a:extLst>
                <a:ext uri="{FF2B5EF4-FFF2-40B4-BE49-F238E27FC236}">
                  <a16:creationId xmlns:a16="http://schemas.microsoft.com/office/drawing/2014/main" id="{5F7B6392-DF04-4EF6-A433-4A7A757D65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71887" y="1536477"/>
              <a:ext cx="919096" cy="2636139"/>
            </a:xfrm>
            <a:custGeom>
              <a:avLst/>
              <a:gdLst>
                <a:gd name="connsiteX0" fmla="*/ 0 w 919096"/>
                <a:gd name="connsiteY0" fmla="*/ 2636139 h 2636139"/>
                <a:gd name="connsiteX1" fmla="*/ 274415 w 919096"/>
                <a:gd name="connsiteY1" fmla="*/ 2218277 h 2636139"/>
                <a:gd name="connsiteX2" fmla="*/ 607981 w 919096"/>
                <a:gd name="connsiteY2" fmla="*/ 1655921 h 2636139"/>
                <a:gd name="connsiteX3" fmla="*/ 792290 w 919096"/>
                <a:gd name="connsiteY3" fmla="*/ 1163003 h 2636139"/>
                <a:gd name="connsiteX4" fmla="*/ 914400 w 919096"/>
                <a:gd name="connsiteY4" fmla="*/ 808863 h 2636139"/>
                <a:gd name="connsiteX5" fmla="*/ 847344 w 919096"/>
                <a:gd name="connsiteY5" fmla="*/ 516922 h 2636139"/>
                <a:gd name="connsiteX6" fmla="*/ 610362 w 919096"/>
                <a:gd name="connsiteY6" fmla="*/ 366141 h 2636139"/>
                <a:gd name="connsiteX7" fmla="*/ 361379 w 919096"/>
                <a:gd name="connsiteY7" fmla="*/ 222599 h 2636139"/>
                <a:gd name="connsiteX8" fmla="*/ 67056 w 919096"/>
                <a:gd name="connsiteY8" fmla="*/ 0 h 2636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9096" h="2636139">
                  <a:moveTo>
                    <a:pt x="0" y="2636139"/>
                  </a:moveTo>
                  <a:cubicBezTo>
                    <a:pt x="0" y="2636139"/>
                    <a:pt x="162020" y="2392394"/>
                    <a:pt x="274415" y="2218277"/>
                  </a:cubicBezTo>
                  <a:cubicBezTo>
                    <a:pt x="392906" y="2034730"/>
                    <a:pt x="518732" y="1854994"/>
                    <a:pt x="607981" y="1655921"/>
                  </a:cubicBezTo>
                  <a:cubicBezTo>
                    <a:pt x="679799" y="1495806"/>
                    <a:pt x="726091" y="1325594"/>
                    <a:pt x="792290" y="1163003"/>
                  </a:cubicBezTo>
                  <a:cubicBezTo>
                    <a:pt x="839724" y="1046607"/>
                    <a:pt x="897922" y="933164"/>
                    <a:pt x="914400" y="808863"/>
                  </a:cubicBezTo>
                  <a:cubicBezTo>
                    <a:pt x="928116" y="705326"/>
                    <a:pt x="913543" y="596932"/>
                    <a:pt x="847344" y="516922"/>
                  </a:cubicBezTo>
                  <a:cubicBezTo>
                    <a:pt x="786956" y="444056"/>
                    <a:pt x="696087" y="407956"/>
                    <a:pt x="610362" y="366141"/>
                  </a:cubicBezTo>
                  <a:cubicBezTo>
                    <a:pt x="524161" y="324136"/>
                    <a:pt x="442722" y="273272"/>
                    <a:pt x="361379" y="222599"/>
                  </a:cubicBezTo>
                  <a:cubicBezTo>
                    <a:pt x="245459" y="150400"/>
                    <a:pt x="126968" y="121348"/>
                    <a:pt x="67056" y="0"/>
                  </a:cubicBezTo>
                </a:path>
              </a:pathLst>
            </a:custGeom>
            <a:noFill/>
            <a:ln w="9525" cap="rnd">
              <a:solidFill>
                <a:schemeClr val="bg2">
                  <a:alpha val="25000"/>
                </a:schemeClr>
              </a:solidFill>
              <a:prstDash val="lgDash"/>
              <a:round/>
            </a:ln>
          </p:spPr>
          <p:txBody>
            <a:bodyPr rtlCol="0" anchor="ctr"/>
            <a:lstStyle/>
            <a:p>
              <a:endParaRPr lang="en-US"/>
            </a:p>
          </p:txBody>
        </p:sp>
        <p:sp>
          <p:nvSpPr>
            <p:cNvPr id="35" name="Freeform: Shape 34">
              <a:extLst>
                <a:ext uri="{FF2B5EF4-FFF2-40B4-BE49-F238E27FC236}">
                  <a16:creationId xmlns:a16="http://schemas.microsoft.com/office/drawing/2014/main" id="{CFB987BC-4338-4C63-8DB9-5CB9DC4890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71887" y="1717738"/>
              <a:ext cx="625711" cy="2292381"/>
            </a:xfrm>
            <a:custGeom>
              <a:avLst/>
              <a:gdLst>
                <a:gd name="connsiteX0" fmla="*/ 0 w 625711"/>
                <a:gd name="connsiteY0" fmla="*/ 2292382 h 2292381"/>
                <a:gd name="connsiteX1" fmla="*/ 181070 w 625711"/>
                <a:gd name="connsiteY1" fmla="*/ 2019967 h 2292381"/>
                <a:gd name="connsiteX2" fmla="*/ 385000 w 625711"/>
                <a:gd name="connsiteY2" fmla="*/ 1640967 h 2292381"/>
                <a:gd name="connsiteX3" fmla="*/ 514255 w 625711"/>
                <a:gd name="connsiteY3" fmla="*/ 1376839 h 2292381"/>
                <a:gd name="connsiteX4" fmla="*/ 606171 w 625711"/>
                <a:gd name="connsiteY4" fmla="*/ 1015079 h 2292381"/>
                <a:gd name="connsiteX5" fmla="*/ 606171 w 625711"/>
                <a:gd name="connsiteY5" fmla="*/ 673418 h 2292381"/>
                <a:gd name="connsiteX6" fmla="*/ 485489 w 625711"/>
                <a:gd name="connsiteY6" fmla="*/ 475297 h 2292381"/>
                <a:gd name="connsiteX7" fmla="*/ 313182 w 625711"/>
                <a:gd name="connsiteY7" fmla="*/ 328898 h 2292381"/>
                <a:gd name="connsiteX8" fmla="*/ 173831 w 625711"/>
                <a:gd name="connsiteY8" fmla="*/ 189643 h 2292381"/>
                <a:gd name="connsiteX9" fmla="*/ 0 w 625711"/>
                <a:gd name="connsiteY9" fmla="*/ 0 h 2292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25711" h="2292381">
                  <a:moveTo>
                    <a:pt x="0" y="2292382"/>
                  </a:moveTo>
                  <a:cubicBezTo>
                    <a:pt x="0" y="2292382"/>
                    <a:pt x="110776" y="2140363"/>
                    <a:pt x="181070" y="2019967"/>
                  </a:cubicBezTo>
                  <a:cubicBezTo>
                    <a:pt x="253460" y="1896047"/>
                    <a:pt x="318325" y="1768031"/>
                    <a:pt x="385000" y="1640967"/>
                  </a:cubicBezTo>
                  <a:cubicBezTo>
                    <a:pt x="430625" y="1554099"/>
                    <a:pt x="478536" y="1468184"/>
                    <a:pt x="514255" y="1376839"/>
                  </a:cubicBezTo>
                  <a:cubicBezTo>
                    <a:pt x="559689" y="1260634"/>
                    <a:pt x="585788" y="1138333"/>
                    <a:pt x="606171" y="1015079"/>
                  </a:cubicBezTo>
                  <a:cubicBezTo>
                    <a:pt x="625031" y="900779"/>
                    <a:pt x="638556" y="784003"/>
                    <a:pt x="606171" y="673418"/>
                  </a:cubicBezTo>
                  <a:cubicBezTo>
                    <a:pt x="584168" y="598075"/>
                    <a:pt x="540258" y="531590"/>
                    <a:pt x="485489" y="475297"/>
                  </a:cubicBezTo>
                  <a:cubicBezTo>
                    <a:pt x="432911" y="421195"/>
                    <a:pt x="369475" y="379095"/>
                    <a:pt x="313182" y="328898"/>
                  </a:cubicBezTo>
                  <a:cubicBezTo>
                    <a:pt x="264128" y="285179"/>
                    <a:pt x="219361" y="237077"/>
                    <a:pt x="173831" y="189643"/>
                  </a:cubicBezTo>
                  <a:cubicBezTo>
                    <a:pt x="109347" y="122111"/>
                    <a:pt x="0" y="0"/>
                    <a:pt x="0" y="0"/>
                  </a:cubicBezTo>
                </a:path>
              </a:pathLst>
            </a:custGeom>
            <a:noFill/>
            <a:ln w="9525" cap="rnd">
              <a:solidFill>
                <a:schemeClr val="bg2">
                  <a:alpha val="25000"/>
                </a:schemeClr>
              </a:solidFill>
              <a:prstDash val="lgDash"/>
              <a:round/>
            </a:ln>
          </p:spPr>
          <p:txBody>
            <a:bodyPr rtlCol="0" anchor="ctr"/>
            <a:lstStyle/>
            <a:p>
              <a:endParaRPr lang="en-US"/>
            </a:p>
          </p:txBody>
        </p:sp>
        <p:sp>
          <p:nvSpPr>
            <p:cNvPr id="36" name="Freeform: Shape 35">
              <a:extLst>
                <a:ext uri="{FF2B5EF4-FFF2-40B4-BE49-F238E27FC236}">
                  <a16:creationId xmlns:a16="http://schemas.microsoft.com/office/drawing/2014/main" id="{F0B5029E-655F-4CB5-BCA2-B62400CE76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71887" y="1951196"/>
              <a:ext cx="421548" cy="1865756"/>
            </a:xfrm>
            <a:custGeom>
              <a:avLst/>
              <a:gdLst>
                <a:gd name="connsiteX0" fmla="*/ 0 w 421548"/>
                <a:gd name="connsiteY0" fmla="*/ 0 h 1865756"/>
                <a:gd name="connsiteX1" fmla="*/ 258699 w 421548"/>
                <a:gd name="connsiteY1" fmla="*/ 330803 h 1865756"/>
                <a:gd name="connsiteX2" fmla="*/ 408051 w 421548"/>
                <a:gd name="connsiteY2" fmla="*/ 617887 h 1865756"/>
                <a:gd name="connsiteX3" fmla="*/ 408051 w 421548"/>
                <a:gd name="connsiteY3" fmla="*/ 910781 h 1865756"/>
                <a:gd name="connsiteX4" fmla="*/ 336233 w 421548"/>
                <a:gd name="connsiteY4" fmla="*/ 1269683 h 1865756"/>
                <a:gd name="connsiteX5" fmla="*/ 186881 w 421548"/>
                <a:gd name="connsiteY5" fmla="*/ 1582674 h 1865756"/>
                <a:gd name="connsiteX6" fmla="*/ 0 w 421548"/>
                <a:gd name="connsiteY6" fmla="*/ 1865757 h 1865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1548" h="1865756">
                  <a:moveTo>
                    <a:pt x="0" y="0"/>
                  </a:moveTo>
                  <a:cubicBezTo>
                    <a:pt x="0" y="0"/>
                    <a:pt x="155734" y="188309"/>
                    <a:pt x="258699" y="330803"/>
                  </a:cubicBezTo>
                  <a:cubicBezTo>
                    <a:pt x="322517" y="419100"/>
                    <a:pt x="383096" y="512255"/>
                    <a:pt x="408051" y="617887"/>
                  </a:cubicBezTo>
                  <a:cubicBezTo>
                    <a:pt x="430625" y="713613"/>
                    <a:pt x="420815" y="812768"/>
                    <a:pt x="408051" y="910781"/>
                  </a:cubicBezTo>
                  <a:cubicBezTo>
                    <a:pt x="392240" y="1032129"/>
                    <a:pt x="376142" y="1154049"/>
                    <a:pt x="336233" y="1269683"/>
                  </a:cubicBezTo>
                  <a:cubicBezTo>
                    <a:pt x="298418" y="1379125"/>
                    <a:pt x="246412" y="1483138"/>
                    <a:pt x="186881" y="1582674"/>
                  </a:cubicBezTo>
                  <a:cubicBezTo>
                    <a:pt x="122777" y="1689640"/>
                    <a:pt x="0" y="1865757"/>
                    <a:pt x="0" y="1865757"/>
                  </a:cubicBezTo>
                </a:path>
              </a:pathLst>
            </a:custGeom>
            <a:noFill/>
            <a:ln w="9525" cap="rnd">
              <a:solidFill>
                <a:schemeClr val="bg2">
                  <a:alpha val="25000"/>
                </a:schemeClr>
              </a:solidFill>
              <a:prstDash val="lgDash"/>
              <a:round/>
            </a:ln>
          </p:spPr>
          <p:txBody>
            <a:bodyPr rtlCol="0" anchor="ctr"/>
            <a:lstStyle/>
            <a:p>
              <a:endParaRPr lang="en-US"/>
            </a:p>
          </p:txBody>
        </p:sp>
        <p:sp>
          <p:nvSpPr>
            <p:cNvPr id="37" name="Freeform: Shape 36">
              <a:extLst>
                <a:ext uri="{FF2B5EF4-FFF2-40B4-BE49-F238E27FC236}">
                  <a16:creationId xmlns:a16="http://schemas.microsoft.com/office/drawing/2014/main" id="{966F436B-D502-4927-A05D-0691A99F65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71887" y="2201418"/>
              <a:ext cx="286935" cy="1358264"/>
            </a:xfrm>
            <a:custGeom>
              <a:avLst/>
              <a:gdLst>
                <a:gd name="connsiteX0" fmla="*/ 11621 w 286935"/>
                <a:gd name="connsiteY0" fmla="*/ 1358265 h 1358264"/>
                <a:gd name="connsiteX1" fmla="*/ 163830 w 286935"/>
                <a:gd name="connsiteY1" fmla="*/ 1157287 h 1358264"/>
                <a:gd name="connsiteX2" fmla="*/ 258604 w 286935"/>
                <a:gd name="connsiteY2" fmla="*/ 858679 h 1358264"/>
                <a:gd name="connsiteX3" fmla="*/ 284417 w 286935"/>
                <a:gd name="connsiteY3" fmla="*/ 577310 h 1358264"/>
                <a:gd name="connsiteX4" fmla="*/ 215456 w 286935"/>
                <a:gd name="connsiteY4" fmla="*/ 330422 h 1358264"/>
                <a:gd name="connsiteX5" fmla="*/ 0 w 286935"/>
                <a:gd name="connsiteY5" fmla="*/ 0 h 1358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6935" h="1358264">
                  <a:moveTo>
                    <a:pt x="11621" y="1358265"/>
                  </a:moveTo>
                  <a:cubicBezTo>
                    <a:pt x="11621" y="1358265"/>
                    <a:pt x="104299" y="1269016"/>
                    <a:pt x="163830" y="1157287"/>
                  </a:cubicBezTo>
                  <a:cubicBezTo>
                    <a:pt x="213074" y="1064800"/>
                    <a:pt x="237458" y="961453"/>
                    <a:pt x="258604" y="858679"/>
                  </a:cubicBezTo>
                  <a:cubicBezTo>
                    <a:pt x="277749" y="765905"/>
                    <a:pt x="293180" y="671512"/>
                    <a:pt x="284417" y="577310"/>
                  </a:cubicBezTo>
                  <a:cubicBezTo>
                    <a:pt x="276511" y="491680"/>
                    <a:pt x="250412" y="409099"/>
                    <a:pt x="215456" y="330422"/>
                  </a:cubicBezTo>
                  <a:cubicBezTo>
                    <a:pt x="153353" y="190405"/>
                    <a:pt x="0" y="0"/>
                    <a:pt x="0" y="0"/>
                  </a:cubicBezTo>
                </a:path>
              </a:pathLst>
            </a:custGeom>
            <a:noFill/>
            <a:ln w="9525" cap="rnd">
              <a:solidFill>
                <a:schemeClr val="bg2">
                  <a:alpha val="25000"/>
                </a:schemeClr>
              </a:solidFill>
              <a:prstDash val="lgDash"/>
              <a:round/>
            </a:ln>
          </p:spPr>
          <p:txBody>
            <a:bodyPr rtlCol="0" anchor="ctr"/>
            <a:lstStyle/>
            <a:p>
              <a:endParaRPr lang="en-US"/>
            </a:p>
          </p:txBody>
        </p:sp>
        <p:sp>
          <p:nvSpPr>
            <p:cNvPr id="38" name="Freeform: Shape 37">
              <a:extLst>
                <a:ext uri="{FF2B5EF4-FFF2-40B4-BE49-F238E27FC236}">
                  <a16:creationId xmlns:a16="http://schemas.microsoft.com/office/drawing/2014/main" id="{63D19BC0-342A-4662-8B01-078F5BC25F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71887" y="2482500"/>
              <a:ext cx="167300" cy="890873"/>
            </a:xfrm>
            <a:custGeom>
              <a:avLst/>
              <a:gdLst>
                <a:gd name="connsiteX0" fmla="*/ 0 w 167300"/>
                <a:gd name="connsiteY0" fmla="*/ 0 h 890873"/>
                <a:gd name="connsiteX1" fmla="*/ 143732 w 167300"/>
                <a:gd name="connsiteY1" fmla="*/ 233077 h 890873"/>
                <a:gd name="connsiteX2" fmla="*/ 160973 w 167300"/>
                <a:gd name="connsiteY2" fmla="*/ 482822 h 890873"/>
                <a:gd name="connsiteX3" fmla="*/ 0 w 167300"/>
                <a:gd name="connsiteY3" fmla="*/ 890873 h 890873"/>
              </a:gdLst>
              <a:ahLst/>
              <a:cxnLst>
                <a:cxn ang="0">
                  <a:pos x="connsiteX0" y="connsiteY0"/>
                </a:cxn>
                <a:cxn ang="0">
                  <a:pos x="connsiteX1" y="connsiteY1"/>
                </a:cxn>
                <a:cxn ang="0">
                  <a:pos x="connsiteX2" y="connsiteY2"/>
                </a:cxn>
                <a:cxn ang="0">
                  <a:pos x="connsiteX3" y="connsiteY3"/>
                </a:cxn>
              </a:cxnLst>
              <a:rect l="l" t="t" r="r" b="b"/>
              <a:pathLst>
                <a:path w="167300" h="890873">
                  <a:moveTo>
                    <a:pt x="0" y="0"/>
                  </a:moveTo>
                  <a:cubicBezTo>
                    <a:pt x="0" y="0"/>
                    <a:pt x="110585" y="127254"/>
                    <a:pt x="143732" y="233077"/>
                  </a:cubicBezTo>
                  <a:cubicBezTo>
                    <a:pt x="168974" y="313563"/>
                    <a:pt x="172593" y="399098"/>
                    <a:pt x="160973" y="482822"/>
                  </a:cubicBezTo>
                  <a:cubicBezTo>
                    <a:pt x="136970" y="655892"/>
                    <a:pt x="0" y="890873"/>
                    <a:pt x="0" y="890873"/>
                  </a:cubicBezTo>
                </a:path>
              </a:pathLst>
            </a:custGeom>
            <a:noFill/>
            <a:ln w="9525" cap="rnd">
              <a:solidFill>
                <a:schemeClr val="bg2">
                  <a:alpha val="25000"/>
                </a:schemeClr>
              </a:solidFill>
              <a:prstDash val="lgDash"/>
              <a:round/>
            </a:ln>
          </p:spPr>
          <p:txBody>
            <a:bodyPr rtlCol="0" anchor="ctr"/>
            <a:lstStyle/>
            <a:p>
              <a:endParaRPr lang="en-US"/>
            </a:p>
          </p:txBody>
        </p:sp>
        <p:sp>
          <p:nvSpPr>
            <p:cNvPr id="39" name="Freeform: Shape 38">
              <a:extLst>
                <a:ext uri="{FF2B5EF4-FFF2-40B4-BE49-F238E27FC236}">
                  <a16:creationId xmlns:a16="http://schemas.microsoft.com/office/drawing/2014/main" id="{DF32521F-B67B-4D14-BB6E-0DD27E1C70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49272" y="1514475"/>
              <a:ext cx="3076098" cy="1677721"/>
            </a:xfrm>
            <a:custGeom>
              <a:avLst/>
              <a:gdLst>
                <a:gd name="connsiteX0" fmla="*/ 3076099 w 3076098"/>
                <a:gd name="connsiteY0" fmla="*/ 12287 h 1677721"/>
                <a:gd name="connsiteX1" fmla="*/ 3054287 w 3076098"/>
                <a:gd name="connsiteY1" fmla="*/ 609029 h 1677721"/>
                <a:gd name="connsiteX2" fmla="*/ 3054287 w 3076098"/>
                <a:gd name="connsiteY2" fmla="*/ 824770 h 1677721"/>
                <a:gd name="connsiteX3" fmla="*/ 3002375 w 3076098"/>
                <a:gd name="connsiteY3" fmla="*/ 1158240 h 1677721"/>
                <a:gd name="connsiteX4" fmla="*/ 2945797 w 3076098"/>
                <a:gd name="connsiteY4" fmla="*/ 1277112 h 1677721"/>
                <a:gd name="connsiteX5" fmla="*/ 2706815 w 3076098"/>
                <a:gd name="connsiteY5" fmla="*/ 1492853 h 1677721"/>
                <a:gd name="connsiteX6" fmla="*/ 2451735 w 3076098"/>
                <a:gd name="connsiteY6" fmla="*/ 1618583 h 1677721"/>
                <a:gd name="connsiteX7" fmla="*/ 2128457 w 3076098"/>
                <a:gd name="connsiteY7" fmla="*/ 1677448 h 1677721"/>
                <a:gd name="connsiteX8" fmla="*/ 1672495 w 3076098"/>
                <a:gd name="connsiteY8" fmla="*/ 1505522 h 1677721"/>
                <a:gd name="connsiteX9" fmla="*/ 1445038 w 3076098"/>
                <a:gd name="connsiteY9" fmla="*/ 1230916 h 1677721"/>
                <a:gd name="connsiteX10" fmla="*/ 1381506 w 3076098"/>
                <a:gd name="connsiteY10" fmla="*/ 1044035 h 1677721"/>
                <a:gd name="connsiteX11" fmla="*/ 1260253 w 3076098"/>
                <a:gd name="connsiteY11" fmla="*/ 837533 h 1677721"/>
                <a:gd name="connsiteX12" fmla="*/ 1108520 w 3076098"/>
                <a:gd name="connsiteY12" fmla="*/ 772954 h 1677721"/>
                <a:gd name="connsiteX13" fmla="*/ 955358 w 3076098"/>
                <a:gd name="connsiteY13" fmla="*/ 751427 h 1677721"/>
                <a:gd name="connsiteX14" fmla="*/ 763810 w 3076098"/>
                <a:gd name="connsiteY14" fmla="*/ 764762 h 1677721"/>
                <a:gd name="connsiteX15" fmla="*/ 651224 w 3076098"/>
                <a:gd name="connsiteY15" fmla="*/ 728186 h 1677721"/>
                <a:gd name="connsiteX16" fmla="*/ 510730 w 3076098"/>
                <a:gd name="connsiteY16" fmla="*/ 587788 h 1677721"/>
                <a:gd name="connsiteX17" fmla="*/ 323183 w 3076098"/>
                <a:gd name="connsiteY17" fmla="*/ 353187 h 1677721"/>
                <a:gd name="connsiteX18" fmla="*/ 0 w 3076098"/>
                <a:gd name="connsiteY18" fmla="*/ 0 h 1677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076098" h="1677721">
                  <a:moveTo>
                    <a:pt x="3076099" y="12287"/>
                  </a:moveTo>
                  <a:cubicBezTo>
                    <a:pt x="3069336" y="183071"/>
                    <a:pt x="3053525" y="438150"/>
                    <a:pt x="3054287" y="609029"/>
                  </a:cubicBezTo>
                  <a:cubicBezTo>
                    <a:pt x="3054572" y="680942"/>
                    <a:pt x="3056477" y="752856"/>
                    <a:pt x="3054287" y="824770"/>
                  </a:cubicBezTo>
                  <a:cubicBezTo>
                    <a:pt x="3050858" y="937832"/>
                    <a:pt x="3038285" y="1051084"/>
                    <a:pt x="3002375" y="1158240"/>
                  </a:cubicBezTo>
                  <a:cubicBezTo>
                    <a:pt x="2988374" y="1200055"/>
                    <a:pt x="2969895" y="1240155"/>
                    <a:pt x="2945797" y="1277112"/>
                  </a:cubicBezTo>
                  <a:cubicBezTo>
                    <a:pt x="2886742" y="1367885"/>
                    <a:pt x="2798636" y="1434846"/>
                    <a:pt x="2706815" y="1492853"/>
                  </a:cubicBezTo>
                  <a:cubicBezTo>
                    <a:pt x="2626424" y="1543717"/>
                    <a:pt x="2541080" y="1586103"/>
                    <a:pt x="2451735" y="1618583"/>
                  </a:cubicBezTo>
                  <a:cubicBezTo>
                    <a:pt x="2347817" y="1656398"/>
                    <a:pt x="2238851" y="1680591"/>
                    <a:pt x="2128457" y="1677448"/>
                  </a:cubicBezTo>
                  <a:cubicBezTo>
                    <a:pt x="1962436" y="1672781"/>
                    <a:pt x="1804702" y="1606677"/>
                    <a:pt x="1672495" y="1505522"/>
                  </a:cubicBezTo>
                  <a:cubicBezTo>
                    <a:pt x="1576483" y="1432084"/>
                    <a:pt x="1493520" y="1341501"/>
                    <a:pt x="1445038" y="1230916"/>
                  </a:cubicBezTo>
                  <a:cubicBezTo>
                    <a:pt x="1418653" y="1170623"/>
                    <a:pt x="1401794" y="1106710"/>
                    <a:pt x="1381506" y="1044035"/>
                  </a:cubicBezTo>
                  <a:cubicBezTo>
                    <a:pt x="1356360" y="966026"/>
                    <a:pt x="1324261" y="887730"/>
                    <a:pt x="1260253" y="837533"/>
                  </a:cubicBezTo>
                  <a:cubicBezTo>
                    <a:pt x="1216628" y="803243"/>
                    <a:pt x="1162717" y="786194"/>
                    <a:pt x="1108520" y="772954"/>
                  </a:cubicBezTo>
                  <a:cubicBezTo>
                    <a:pt x="1058228" y="760667"/>
                    <a:pt x="1007078" y="750570"/>
                    <a:pt x="955358" y="751427"/>
                  </a:cubicBezTo>
                  <a:cubicBezTo>
                    <a:pt x="891064" y="752475"/>
                    <a:pt x="827818" y="770001"/>
                    <a:pt x="763810" y="764762"/>
                  </a:cubicBezTo>
                  <a:cubicBezTo>
                    <a:pt x="723995" y="761524"/>
                    <a:pt x="685514" y="748760"/>
                    <a:pt x="651224" y="728186"/>
                  </a:cubicBezTo>
                  <a:cubicBezTo>
                    <a:pt x="594074" y="693896"/>
                    <a:pt x="552545" y="639985"/>
                    <a:pt x="510730" y="587788"/>
                  </a:cubicBezTo>
                  <a:cubicBezTo>
                    <a:pt x="448151" y="509683"/>
                    <a:pt x="384524" y="432245"/>
                    <a:pt x="323183" y="353187"/>
                  </a:cubicBezTo>
                  <a:cubicBezTo>
                    <a:pt x="246221" y="253937"/>
                    <a:pt x="94202" y="82868"/>
                    <a:pt x="0" y="0"/>
                  </a:cubicBezTo>
                </a:path>
              </a:pathLst>
            </a:custGeom>
            <a:noFill/>
            <a:ln w="9525" cap="rnd">
              <a:solidFill>
                <a:schemeClr val="bg2">
                  <a:alpha val="25000"/>
                </a:schemeClr>
              </a:solidFill>
              <a:prstDash val="lgDash"/>
              <a:round/>
            </a:ln>
          </p:spPr>
          <p:txBody>
            <a:bodyPr rtlCol="0" anchor="ctr"/>
            <a:lstStyle/>
            <a:p>
              <a:endParaRPr lang="en-US"/>
            </a:p>
          </p:txBody>
        </p:sp>
        <p:sp>
          <p:nvSpPr>
            <p:cNvPr id="40" name="Freeform: Shape 39">
              <a:extLst>
                <a:ext uri="{FF2B5EF4-FFF2-40B4-BE49-F238E27FC236}">
                  <a16:creationId xmlns:a16="http://schemas.microsoft.com/office/drawing/2014/main" id="{56F73602-5ACB-4102-894B-D140E71E67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9025" y="1548764"/>
              <a:ext cx="2607257" cy="1468691"/>
            </a:xfrm>
            <a:custGeom>
              <a:avLst/>
              <a:gdLst>
                <a:gd name="connsiteX0" fmla="*/ 2568321 w 2607257"/>
                <a:gd name="connsiteY0" fmla="*/ 18002 h 1468691"/>
                <a:gd name="connsiteX1" fmla="*/ 2590609 w 2607257"/>
                <a:gd name="connsiteY1" fmla="*/ 258509 h 1468691"/>
                <a:gd name="connsiteX2" fmla="*/ 2606802 w 2607257"/>
                <a:gd name="connsiteY2" fmla="*/ 563118 h 1468691"/>
                <a:gd name="connsiteX3" fmla="*/ 2587181 w 2607257"/>
                <a:gd name="connsiteY3" fmla="*/ 910400 h 1468691"/>
                <a:gd name="connsiteX4" fmla="*/ 2568702 w 2607257"/>
                <a:gd name="connsiteY4" fmla="*/ 1001554 h 1468691"/>
                <a:gd name="connsiteX5" fmla="*/ 2407063 w 2607257"/>
                <a:gd name="connsiteY5" fmla="*/ 1262348 h 1468691"/>
                <a:gd name="connsiteX6" fmla="*/ 2211896 w 2607257"/>
                <a:gd name="connsiteY6" fmla="*/ 1390078 h 1468691"/>
                <a:gd name="connsiteX7" fmla="*/ 1936623 w 2607257"/>
                <a:gd name="connsiteY7" fmla="*/ 1466660 h 1468691"/>
                <a:gd name="connsiteX8" fmla="*/ 1749933 w 2607257"/>
                <a:gd name="connsiteY8" fmla="*/ 1447514 h 1468691"/>
                <a:gd name="connsiteX9" fmla="*/ 1594295 w 2607257"/>
                <a:gd name="connsiteY9" fmla="*/ 1351788 h 1468691"/>
                <a:gd name="connsiteX10" fmla="*/ 1512951 w 2607257"/>
                <a:gd name="connsiteY10" fmla="*/ 1227392 h 1468691"/>
                <a:gd name="connsiteX11" fmla="*/ 1500949 w 2607257"/>
                <a:gd name="connsiteY11" fmla="*/ 992886 h 1468691"/>
                <a:gd name="connsiteX12" fmla="*/ 1541621 w 2607257"/>
                <a:gd name="connsiteY12" fmla="*/ 803910 h 1468691"/>
                <a:gd name="connsiteX13" fmla="*/ 1541621 w 2607257"/>
                <a:gd name="connsiteY13" fmla="*/ 665131 h 1468691"/>
                <a:gd name="connsiteX14" fmla="*/ 1429131 w 2607257"/>
                <a:gd name="connsiteY14" fmla="*/ 526352 h 1468691"/>
                <a:gd name="connsiteX15" fmla="*/ 1163383 w 2607257"/>
                <a:gd name="connsiteY15" fmla="*/ 449771 h 1468691"/>
                <a:gd name="connsiteX16" fmla="*/ 811530 w 2607257"/>
                <a:gd name="connsiteY16" fmla="*/ 406718 h 1468691"/>
                <a:gd name="connsiteX17" fmla="*/ 574548 w 2607257"/>
                <a:gd name="connsiteY17" fmla="*/ 354044 h 1468691"/>
                <a:gd name="connsiteX18" fmla="*/ 284893 w 2607257"/>
                <a:gd name="connsiteY18" fmla="*/ 224885 h 1468691"/>
                <a:gd name="connsiteX19" fmla="*/ 0 w 2607257"/>
                <a:gd name="connsiteY19" fmla="*/ 0 h 1468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607257" h="1468691">
                  <a:moveTo>
                    <a:pt x="2568321" y="18002"/>
                  </a:moveTo>
                  <a:cubicBezTo>
                    <a:pt x="2574989" y="70009"/>
                    <a:pt x="2587752" y="206121"/>
                    <a:pt x="2590609" y="258509"/>
                  </a:cubicBezTo>
                  <a:cubicBezTo>
                    <a:pt x="2596134" y="360045"/>
                    <a:pt x="2604707" y="461486"/>
                    <a:pt x="2606802" y="563118"/>
                  </a:cubicBezTo>
                  <a:cubicBezTo>
                    <a:pt x="2609088" y="679228"/>
                    <a:pt x="2602802" y="795338"/>
                    <a:pt x="2587181" y="910400"/>
                  </a:cubicBezTo>
                  <a:cubicBezTo>
                    <a:pt x="2582990" y="941165"/>
                    <a:pt x="2577274" y="971645"/>
                    <a:pt x="2568702" y="1001554"/>
                  </a:cubicBezTo>
                  <a:cubicBezTo>
                    <a:pt x="2540222" y="1101471"/>
                    <a:pt x="2482501" y="1190816"/>
                    <a:pt x="2407063" y="1262348"/>
                  </a:cubicBezTo>
                  <a:cubicBezTo>
                    <a:pt x="2350294" y="1316165"/>
                    <a:pt x="2283047" y="1357313"/>
                    <a:pt x="2211896" y="1390078"/>
                  </a:cubicBezTo>
                  <a:cubicBezTo>
                    <a:pt x="2124742" y="1430179"/>
                    <a:pt x="2032159" y="1458754"/>
                    <a:pt x="1936623" y="1466660"/>
                  </a:cubicBezTo>
                  <a:cubicBezTo>
                    <a:pt x="1873567" y="1471898"/>
                    <a:pt x="1809845" y="1467517"/>
                    <a:pt x="1749933" y="1447514"/>
                  </a:cubicBezTo>
                  <a:cubicBezTo>
                    <a:pt x="1691449" y="1428083"/>
                    <a:pt x="1638109" y="1395222"/>
                    <a:pt x="1594295" y="1351788"/>
                  </a:cubicBezTo>
                  <a:cubicBezTo>
                    <a:pt x="1558576" y="1316450"/>
                    <a:pt x="1530001" y="1274540"/>
                    <a:pt x="1512951" y="1227392"/>
                  </a:cubicBezTo>
                  <a:cubicBezTo>
                    <a:pt x="1485900" y="1152811"/>
                    <a:pt x="1487519" y="1071467"/>
                    <a:pt x="1500949" y="992886"/>
                  </a:cubicBezTo>
                  <a:cubicBezTo>
                    <a:pt x="1511808" y="929354"/>
                    <a:pt x="1529810" y="867251"/>
                    <a:pt x="1541621" y="803910"/>
                  </a:cubicBezTo>
                  <a:cubicBezTo>
                    <a:pt x="1550194" y="757714"/>
                    <a:pt x="1554194" y="710279"/>
                    <a:pt x="1541621" y="665131"/>
                  </a:cubicBezTo>
                  <a:cubicBezTo>
                    <a:pt x="1525143" y="605981"/>
                    <a:pt x="1481233" y="559403"/>
                    <a:pt x="1429131" y="526352"/>
                  </a:cubicBezTo>
                  <a:cubicBezTo>
                    <a:pt x="1350455" y="476536"/>
                    <a:pt x="1256157" y="461772"/>
                    <a:pt x="1163383" y="449771"/>
                  </a:cubicBezTo>
                  <a:cubicBezTo>
                    <a:pt x="1046131" y="434626"/>
                    <a:pt x="928306" y="424720"/>
                    <a:pt x="811530" y="406718"/>
                  </a:cubicBezTo>
                  <a:cubicBezTo>
                    <a:pt x="731425" y="394335"/>
                    <a:pt x="652081" y="377571"/>
                    <a:pt x="574548" y="354044"/>
                  </a:cubicBezTo>
                  <a:cubicBezTo>
                    <a:pt x="472916" y="323279"/>
                    <a:pt x="375094" y="280702"/>
                    <a:pt x="284893" y="224885"/>
                  </a:cubicBezTo>
                  <a:cubicBezTo>
                    <a:pt x="181832" y="161068"/>
                    <a:pt x="90868" y="80296"/>
                    <a:pt x="0" y="0"/>
                  </a:cubicBezTo>
                </a:path>
              </a:pathLst>
            </a:custGeom>
            <a:noFill/>
            <a:ln w="9525" cap="rnd">
              <a:solidFill>
                <a:schemeClr val="bg2">
                  <a:alpha val="25000"/>
                </a:schemeClr>
              </a:solidFill>
              <a:prstDash val="lgDash"/>
              <a:round/>
            </a:ln>
          </p:spPr>
          <p:txBody>
            <a:bodyPr rtlCol="0" anchor="ctr"/>
            <a:lstStyle/>
            <a:p>
              <a:endParaRPr lang="en-US"/>
            </a:p>
          </p:txBody>
        </p:sp>
        <p:sp>
          <p:nvSpPr>
            <p:cNvPr id="41" name="Freeform: Shape 40">
              <a:extLst>
                <a:ext uri="{FF2B5EF4-FFF2-40B4-BE49-F238E27FC236}">
                  <a16:creationId xmlns:a16="http://schemas.microsoft.com/office/drawing/2014/main" id="{E87FA368-45DC-4276-A257-F67A12B20F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50204" y="1524380"/>
              <a:ext cx="2095685" cy="1175182"/>
            </a:xfrm>
            <a:custGeom>
              <a:avLst/>
              <a:gdLst>
                <a:gd name="connsiteX0" fmla="*/ 1950434 w 2095685"/>
                <a:gd name="connsiteY0" fmla="*/ 0 h 1175182"/>
                <a:gd name="connsiteX1" fmla="*/ 2077307 w 2095685"/>
                <a:gd name="connsiteY1" fmla="*/ 479108 h 1175182"/>
                <a:gd name="connsiteX2" fmla="*/ 2089309 w 2095685"/>
                <a:gd name="connsiteY2" fmla="*/ 826008 h 1175182"/>
                <a:gd name="connsiteX3" fmla="*/ 1987582 w 2095685"/>
                <a:gd name="connsiteY3" fmla="*/ 1101185 h 1175182"/>
                <a:gd name="connsiteX4" fmla="*/ 1818037 w 2095685"/>
                <a:gd name="connsiteY4" fmla="*/ 1173004 h 1175182"/>
                <a:gd name="connsiteX5" fmla="*/ 1694402 w 2095685"/>
                <a:gd name="connsiteY5" fmla="*/ 1157097 h 1175182"/>
                <a:gd name="connsiteX6" fmla="*/ 1594676 w 2095685"/>
                <a:gd name="connsiteY6" fmla="*/ 1013555 h 1175182"/>
                <a:gd name="connsiteX7" fmla="*/ 1664494 w 2095685"/>
                <a:gd name="connsiteY7" fmla="*/ 790289 h 1175182"/>
                <a:gd name="connsiteX8" fmla="*/ 1684401 w 2095685"/>
                <a:gd name="connsiteY8" fmla="*/ 527114 h 1175182"/>
                <a:gd name="connsiteX9" fmla="*/ 1550765 w 2095685"/>
                <a:gd name="connsiteY9" fmla="*/ 343662 h 1175182"/>
                <a:gd name="connsiteX10" fmla="*/ 1315402 w 2095685"/>
                <a:gd name="connsiteY10" fmla="*/ 265938 h 1175182"/>
                <a:gd name="connsiteX11" fmla="*/ 876586 w 2095685"/>
                <a:gd name="connsiteY11" fmla="*/ 200120 h 1175182"/>
                <a:gd name="connsiteX12" fmla="*/ 591312 w 2095685"/>
                <a:gd name="connsiteY12" fmla="*/ 186119 h 1175182"/>
                <a:gd name="connsiteX13" fmla="*/ 0 w 2095685"/>
                <a:gd name="connsiteY13" fmla="*/ 16669 h 1175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95685" h="1175182">
                  <a:moveTo>
                    <a:pt x="1950434" y="0"/>
                  </a:moveTo>
                  <a:cubicBezTo>
                    <a:pt x="1973485" y="77629"/>
                    <a:pt x="2063115" y="399383"/>
                    <a:pt x="2077307" y="479108"/>
                  </a:cubicBezTo>
                  <a:cubicBezTo>
                    <a:pt x="2097786" y="593693"/>
                    <a:pt x="2100167" y="710089"/>
                    <a:pt x="2089309" y="826008"/>
                  </a:cubicBezTo>
                  <a:cubicBezTo>
                    <a:pt x="2079784" y="927545"/>
                    <a:pt x="2061401" y="1032891"/>
                    <a:pt x="1987582" y="1101185"/>
                  </a:cubicBezTo>
                  <a:cubicBezTo>
                    <a:pt x="1941481" y="1143762"/>
                    <a:pt x="1880616" y="1165670"/>
                    <a:pt x="1818037" y="1173004"/>
                  </a:cubicBezTo>
                  <a:cubicBezTo>
                    <a:pt x="1775746" y="1177957"/>
                    <a:pt x="1732693" y="1175195"/>
                    <a:pt x="1694402" y="1157097"/>
                  </a:cubicBezTo>
                  <a:cubicBezTo>
                    <a:pt x="1638110" y="1130427"/>
                    <a:pt x="1600295" y="1075373"/>
                    <a:pt x="1594676" y="1013555"/>
                  </a:cubicBezTo>
                  <a:cubicBezTo>
                    <a:pt x="1587532" y="934879"/>
                    <a:pt x="1635633" y="864870"/>
                    <a:pt x="1664494" y="790289"/>
                  </a:cubicBezTo>
                  <a:cubicBezTo>
                    <a:pt x="1696974" y="706279"/>
                    <a:pt x="1708594" y="613791"/>
                    <a:pt x="1684401" y="527114"/>
                  </a:cubicBezTo>
                  <a:cubicBezTo>
                    <a:pt x="1663351" y="451580"/>
                    <a:pt x="1616488" y="386620"/>
                    <a:pt x="1550765" y="343662"/>
                  </a:cubicBezTo>
                  <a:cubicBezTo>
                    <a:pt x="1480947" y="298133"/>
                    <a:pt x="1397508" y="282131"/>
                    <a:pt x="1315402" y="265938"/>
                  </a:cubicBezTo>
                  <a:cubicBezTo>
                    <a:pt x="1170051" y="237173"/>
                    <a:pt x="1024128" y="212027"/>
                    <a:pt x="876586" y="200120"/>
                  </a:cubicBezTo>
                  <a:cubicBezTo>
                    <a:pt x="781717" y="192500"/>
                    <a:pt x="686276" y="193643"/>
                    <a:pt x="591312" y="186119"/>
                  </a:cubicBezTo>
                  <a:cubicBezTo>
                    <a:pt x="465296" y="176213"/>
                    <a:pt x="160211" y="193453"/>
                    <a:pt x="0" y="16669"/>
                  </a:cubicBezTo>
                </a:path>
              </a:pathLst>
            </a:custGeom>
            <a:noFill/>
            <a:ln w="9525" cap="rnd">
              <a:solidFill>
                <a:schemeClr val="bg2">
                  <a:alpha val="25000"/>
                </a:schemeClr>
              </a:solidFill>
              <a:prstDash val="lgDash"/>
              <a:round/>
            </a:ln>
          </p:spPr>
          <p:txBody>
            <a:bodyPr rtlCol="0" anchor="ctr"/>
            <a:lstStyle/>
            <a:p>
              <a:endParaRPr lang="en-US"/>
            </a:p>
          </p:txBody>
        </p:sp>
      </p:grpSp>
      <p:sp>
        <p:nvSpPr>
          <p:cNvPr id="2" name="Title 1">
            <a:extLst>
              <a:ext uri="{FF2B5EF4-FFF2-40B4-BE49-F238E27FC236}">
                <a16:creationId xmlns:a16="http://schemas.microsoft.com/office/drawing/2014/main" id="{FA9FF95C-F76F-E747-9141-07D81BE27E78}"/>
              </a:ext>
            </a:extLst>
          </p:cNvPr>
          <p:cNvSpPr>
            <a:spLocks noGrp="1"/>
          </p:cNvSpPr>
          <p:nvPr>
            <p:ph type="ctrTitle"/>
          </p:nvPr>
        </p:nvSpPr>
        <p:spPr>
          <a:xfrm>
            <a:off x="994404" y="731041"/>
            <a:ext cx="10191942" cy="3173034"/>
          </a:xfrm>
        </p:spPr>
        <p:txBody>
          <a:bodyPr>
            <a:normAutofit/>
          </a:bodyPr>
          <a:lstStyle/>
          <a:p>
            <a:r>
              <a:rPr lang="en-US" sz="6600" dirty="0">
                <a:solidFill>
                  <a:schemeClr val="bg1"/>
                </a:solidFill>
              </a:rPr>
              <a:t>Does the car you drive affect Air Quality?</a:t>
            </a:r>
            <a:br>
              <a:rPr lang="en-US" sz="6600" dirty="0">
                <a:solidFill>
                  <a:schemeClr val="bg1"/>
                </a:solidFill>
              </a:rPr>
            </a:br>
            <a:endParaRPr lang="en-US" sz="6600" dirty="0">
              <a:solidFill>
                <a:schemeClr val="bg1"/>
              </a:solidFill>
            </a:endParaRPr>
          </a:p>
        </p:txBody>
      </p:sp>
      <p:sp>
        <p:nvSpPr>
          <p:cNvPr id="3" name="Subtitle 2">
            <a:extLst>
              <a:ext uri="{FF2B5EF4-FFF2-40B4-BE49-F238E27FC236}">
                <a16:creationId xmlns:a16="http://schemas.microsoft.com/office/drawing/2014/main" id="{42362879-7F9E-F644-8FA8-DD9D4B60D0CC}"/>
              </a:ext>
            </a:extLst>
          </p:cNvPr>
          <p:cNvSpPr>
            <a:spLocks noGrp="1"/>
          </p:cNvSpPr>
          <p:nvPr>
            <p:ph type="subTitle" idx="1"/>
          </p:nvPr>
        </p:nvSpPr>
        <p:spPr>
          <a:xfrm>
            <a:off x="1464469" y="3204552"/>
            <a:ext cx="9144000" cy="2793083"/>
          </a:xfrm>
        </p:spPr>
        <p:txBody>
          <a:bodyPr>
            <a:noAutofit/>
          </a:bodyPr>
          <a:lstStyle/>
          <a:p>
            <a:r>
              <a:rPr lang="en-US" sz="3600" dirty="0">
                <a:solidFill>
                  <a:schemeClr val="bg1"/>
                </a:solidFill>
              </a:rPr>
              <a:t>Se7en</a:t>
            </a:r>
          </a:p>
          <a:p>
            <a:r>
              <a:rPr lang="en-US" dirty="0">
                <a:solidFill>
                  <a:schemeClr val="bg1"/>
                </a:solidFill>
              </a:rPr>
              <a:t>Celeste Muniz-Lithgow</a:t>
            </a:r>
          </a:p>
          <a:p>
            <a:r>
              <a:rPr lang="en-US" dirty="0">
                <a:solidFill>
                  <a:schemeClr val="bg1"/>
                </a:solidFill>
              </a:rPr>
              <a:t>Deepa </a:t>
            </a:r>
            <a:r>
              <a:rPr lang="en-US" dirty="0" err="1">
                <a:solidFill>
                  <a:schemeClr val="bg1"/>
                </a:solidFill>
              </a:rPr>
              <a:t>Vadakan</a:t>
            </a:r>
            <a:endParaRPr lang="en-US" dirty="0">
              <a:solidFill>
                <a:schemeClr val="bg1"/>
              </a:solidFill>
            </a:endParaRPr>
          </a:p>
          <a:p>
            <a:r>
              <a:rPr lang="en-US" dirty="0">
                <a:solidFill>
                  <a:schemeClr val="bg1"/>
                </a:solidFill>
              </a:rPr>
              <a:t>Palak </a:t>
            </a:r>
            <a:r>
              <a:rPr lang="en-US" dirty="0" err="1">
                <a:solidFill>
                  <a:schemeClr val="bg1"/>
                </a:solidFill>
              </a:rPr>
              <a:t>Soni</a:t>
            </a:r>
            <a:endParaRPr lang="en-US" dirty="0">
              <a:solidFill>
                <a:schemeClr val="bg1"/>
              </a:solidFill>
            </a:endParaRPr>
          </a:p>
          <a:p>
            <a:r>
              <a:rPr lang="en-US" dirty="0">
                <a:solidFill>
                  <a:schemeClr val="bg1"/>
                </a:solidFill>
              </a:rPr>
              <a:t>Tim Samson</a:t>
            </a:r>
          </a:p>
        </p:txBody>
      </p:sp>
      <p:grpSp>
        <p:nvGrpSpPr>
          <p:cNvPr id="48" name="Cross">
            <a:extLst>
              <a:ext uri="{FF2B5EF4-FFF2-40B4-BE49-F238E27FC236}">
                <a16:creationId xmlns:a16="http://schemas.microsoft.com/office/drawing/2014/main" id="{DDB99EF5-8801-40E2-83D3-196FADCBBA7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30939" y="3874229"/>
            <a:ext cx="118872" cy="118872"/>
            <a:chOff x="1175347" y="3733800"/>
            <a:chExt cx="118872" cy="118872"/>
          </a:xfrm>
        </p:grpSpPr>
        <p:cxnSp>
          <p:nvCxnSpPr>
            <p:cNvPr id="49" name="Straight Connector 48">
              <a:extLst>
                <a:ext uri="{FF2B5EF4-FFF2-40B4-BE49-F238E27FC236}">
                  <a16:creationId xmlns:a16="http://schemas.microsoft.com/office/drawing/2014/main" id="{50FE3A76-C0EC-41F2-92AD-1A75BA37712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34783" y="3733800"/>
              <a:ext cx="0" cy="118872"/>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cxnSp>
          <p:nvCxnSpPr>
            <p:cNvPr id="50" name="Straight Connector 49">
              <a:extLst>
                <a:ext uri="{FF2B5EF4-FFF2-40B4-BE49-F238E27FC236}">
                  <a16:creationId xmlns:a16="http://schemas.microsoft.com/office/drawing/2014/main" id="{C22AF00A-AACB-4D06-A706-4231FD4EC6F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347" y="3793236"/>
              <a:ext cx="118872" cy="0"/>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grpSp>
    </p:spTree>
    <p:extLst>
      <p:ext uri="{BB962C8B-B14F-4D97-AF65-F5344CB8AC3E}">
        <p14:creationId xmlns:p14="http://schemas.microsoft.com/office/powerpoint/2010/main" val="22415306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hart, bar chart&#10;&#10;Description automatically generated">
            <a:extLst>
              <a:ext uri="{FF2B5EF4-FFF2-40B4-BE49-F238E27FC236}">
                <a16:creationId xmlns:a16="http://schemas.microsoft.com/office/drawing/2014/main" id="{2D579B6A-9CF2-2548-B2C3-CB64364B3146}"/>
              </a:ext>
            </a:extLst>
          </p:cNvPr>
          <p:cNvPicPr>
            <a:picLocks noChangeAspect="1"/>
          </p:cNvPicPr>
          <p:nvPr/>
        </p:nvPicPr>
        <p:blipFill>
          <a:blip r:embed="rId2"/>
          <a:stretch>
            <a:fillRect/>
          </a:stretch>
        </p:blipFill>
        <p:spPr>
          <a:xfrm>
            <a:off x="3352800" y="2461591"/>
            <a:ext cx="5486400" cy="3657600"/>
          </a:xfrm>
          <a:prstGeom prst="rect">
            <a:avLst/>
          </a:prstGeom>
        </p:spPr>
      </p:pic>
      <p:sp>
        <p:nvSpPr>
          <p:cNvPr id="5" name="TextBox 4">
            <a:extLst>
              <a:ext uri="{FF2B5EF4-FFF2-40B4-BE49-F238E27FC236}">
                <a16:creationId xmlns:a16="http://schemas.microsoft.com/office/drawing/2014/main" id="{B672F04E-D433-7F48-BFC2-6DB8831A3642}"/>
              </a:ext>
            </a:extLst>
          </p:cNvPr>
          <p:cNvSpPr txBox="1"/>
          <p:nvPr/>
        </p:nvSpPr>
        <p:spPr>
          <a:xfrm>
            <a:off x="2133600" y="304800"/>
            <a:ext cx="7646504" cy="369332"/>
          </a:xfrm>
          <a:prstGeom prst="rect">
            <a:avLst/>
          </a:prstGeom>
          <a:noFill/>
        </p:spPr>
        <p:txBody>
          <a:bodyPr wrap="square" rtlCol="0">
            <a:spAutoFit/>
          </a:bodyPr>
          <a:lstStyle/>
          <a:p>
            <a:pPr algn="ctr"/>
            <a:r>
              <a:rPr lang="en-US" dirty="0"/>
              <a:t>New York Car Density vs. Median AQI</a:t>
            </a:r>
          </a:p>
        </p:txBody>
      </p:sp>
      <p:sp>
        <p:nvSpPr>
          <p:cNvPr id="6" name="TextBox 5">
            <a:extLst>
              <a:ext uri="{FF2B5EF4-FFF2-40B4-BE49-F238E27FC236}">
                <a16:creationId xmlns:a16="http://schemas.microsoft.com/office/drawing/2014/main" id="{1742AFBC-64B4-5449-9F43-AC2D57298F13}"/>
              </a:ext>
            </a:extLst>
          </p:cNvPr>
          <p:cNvSpPr txBox="1"/>
          <p:nvPr/>
        </p:nvSpPr>
        <p:spPr>
          <a:xfrm>
            <a:off x="1510748" y="855557"/>
            <a:ext cx="9462052" cy="1477328"/>
          </a:xfrm>
          <a:prstGeom prst="rect">
            <a:avLst/>
          </a:prstGeom>
          <a:noFill/>
        </p:spPr>
        <p:txBody>
          <a:bodyPr wrap="square" rtlCol="0">
            <a:spAutoFit/>
          </a:bodyPr>
          <a:lstStyle/>
          <a:p>
            <a:pPr marL="285750" indent="-285750">
              <a:buFont typeface="Arial" panose="020B0604020202020204" pitchFamily="34" charset="0"/>
              <a:buChar char="•"/>
            </a:pPr>
            <a:r>
              <a:rPr lang="en-US" dirty="0"/>
              <a:t>Here we are comparing the Median Air Quality Index for 2009, 2015 and 2020 to car density.</a:t>
            </a:r>
          </a:p>
          <a:p>
            <a:pPr marL="285750" indent="-285750">
              <a:buFont typeface="Arial" panose="020B0604020202020204" pitchFamily="34" charset="0"/>
              <a:buChar char="•"/>
            </a:pPr>
            <a:r>
              <a:rPr lang="en-US" dirty="0"/>
              <a:t>The colors of each bar correspond to Air Quality Index color gradient. Yellow = Moderate, Green = Good.</a:t>
            </a:r>
          </a:p>
          <a:p>
            <a:pPr marL="285750" indent="-285750">
              <a:buFont typeface="Arial" panose="020B0604020202020204" pitchFamily="34" charset="0"/>
              <a:buChar char="•"/>
            </a:pPr>
            <a:r>
              <a:rPr lang="en-US" dirty="0"/>
              <a:t>Once again, we see that increased car density over the last decade has no affect on AQI.  </a:t>
            </a:r>
          </a:p>
        </p:txBody>
      </p:sp>
    </p:spTree>
    <p:extLst>
      <p:ext uri="{BB962C8B-B14F-4D97-AF65-F5344CB8AC3E}">
        <p14:creationId xmlns:p14="http://schemas.microsoft.com/office/powerpoint/2010/main" val="29530589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4BA053-1391-FB48-8A44-3C6280BA34C2}"/>
              </a:ext>
            </a:extLst>
          </p:cNvPr>
          <p:cNvSpPr>
            <a:spLocks noGrp="1"/>
          </p:cNvSpPr>
          <p:nvPr>
            <p:ph type="title"/>
          </p:nvPr>
        </p:nvSpPr>
        <p:spPr>
          <a:xfrm>
            <a:off x="838200" y="365126"/>
            <a:ext cx="9869557" cy="1052858"/>
          </a:xfrm>
        </p:spPr>
        <p:txBody>
          <a:bodyPr>
            <a:normAutofit fontScale="90000"/>
          </a:bodyPr>
          <a:lstStyle/>
          <a:p>
            <a:pPr algn="ctr"/>
            <a:r>
              <a:rPr lang="en-US" dirty="0"/>
              <a:t>Does the density of cars in a particular area affect air quality?</a:t>
            </a:r>
            <a:br>
              <a:rPr lang="en-US" dirty="0"/>
            </a:br>
            <a:endParaRPr lang="en-US" dirty="0"/>
          </a:p>
        </p:txBody>
      </p:sp>
      <p:pic>
        <p:nvPicPr>
          <p:cNvPr id="6" name="Content Placeholder 5" descr="Chart&#10;&#10;Description automatically generated">
            <a:extLst>
              <a:ext uri="{FF2B5EF4-FFF2-40B4-BE49-F238E27FC236}">
                <a16:creationId xmlns:a16="http://schemas.microsoft.com/office/drawing/2014/main" id="{90B5AF86-AA2F-F244-B51A-720C9B9A1799}"/>
              </a:ext>
            </a:extLst>
          </p:cNvPr>
          <p:cNvPicPr>
            <a:picLocks noGrp="1" noChangeAspect="1"/>
          </p:cNvPicPr>
          <p:nvPr>
            <p:ph idx="1"/>
          </p:nvPr>
        </p:nvPicPr>
        <p:blipFill>
          <a:blip r:embed="rId2"/>
          <a:stretch>
            <a:fillRect/>
          </a:stretch>
        </p:blipFill>
        <p:spPr>
          <a:xfrm>
            <a:off x="126581" y="3183094"/>
            <a:ext cx="4074816" cy="2793145"/>
          </a:xfrm>
        </p:spPr>
      </p:pic>
      <p:pic>
        <p:nvPicPr>
          <p:cNvPr id="8" name="Picture 7" descr="Chart&#10;&#10;Description automatically generated">
            <a:extLst>
              <a:ext uri="{FF2B5EF4-FFF2-40B4-BE49-F238E27FC236}">
                <a16:creationId xmlns:a16="http://schemas.microsoft.com/office/drawing/2014/main" id="{13C56E18-0265-F641-BEA9-C9C437FE8268}"/>
              </a:ext>
            </a:extLst>
          </p:cNvPr>
          <p:cNvPicPr>
            <a:picLocks noChangeAspect="1"/>
          </p:cNvPicPr>
          <p:nvPr/>
        </p:nvPicPr>
        <p:blipFill>
          <a:blip r:embed="rId3"/>
          <a:stretch>
            <a:fillRect/>
          </a:stretch>
        </p:blipFill>
        <p:spPr>
          <a:xfrm>
            <a:off x="4201397" y="3183094"/>
            <a:ext cx="4187232" cy="2791488"/>
          </a:xfrm>
          <a:prstGeom prst="rect">
            <a:avLst/>
          </a:prstGeom>
        </p:spPr>
      </p:pic>
      <p:pic>
        <p:nvPicPr>
          <p:cNvPr id="10" name="Picture 9" descr="Chart, scatter chart&#10;&#10;Description automatically generated">
            <a:extLst>
              <a:ext uri="{FF2B5EF4-FFF2-40B4-BE49-F238E27FC236}">
                <a16:creationId xmlns:a16="http://schemas.microsoft.com/office/drawing/2014/main" id="{22A96645-3956-3E4B-90CA-46EE4B1DDED1}"/>
              </a:ext>
            </a:extLst>
          </p:cNvPr>
          <p:cNvPicPr>
            <a:picLocks noChangeAspect="1"/>
          </p:cNvPicPr>
          <p:nvPr/>
        </p:nvPicPr>
        <p:blipFill>
          <a:blip r:embed="rId4"/>
          <a:stretch>
            <a:fillRect/>
          </a:stretch>
        </p:blipFill>
        <p:spPr>
          <a:xfrm>
            <a:off x="8004769" y="3183094"/>
            <a:ext cx="4187231" cy="2791488"/>
          </a:xfrm>
          <a:prstGeom prst="rect">
            <a:avLst/>
          </a:prstGeom>
        </p:spPr>
      </p:pic>
      <p:sp>
        <p:nvSpPr>
          <p:cNvPr id="14" name="TextBox 13">
            <a:extLst>
              <a:ext uri="{FF2B5EF4-FFF2-40B4-BE49-F238E27FC236}">
                <a16:creationId xmlns:a16="http://schemas.microsoft.com/office/drawing/2014/main" id="{4469186D-DF5D-BA4D-A61F-9F0C14A50E4A}"/>
              </a:ext>
            </a:extLst>
          </p:cNvPr>
          <p:cNvSpPr txBox="1"/>
          <p:nvPr/>
        </p:nvSpPr>
        <p:spPr>
          <a:xfrm>
            <a:off x="838199" y="1270552"/>
            <a:ext cx="9869557" cy="1200329"/>
          </a:xfrm>
          <a:prstGeom prst="rect">
            <a:avLst/>
          </a:prstGeom>
          <a:noFill/>
        </p:spPr>
        <p:txBody>
          <a:bodyPr wrap="square" rtlCol="0">
            <a:spAutoFit/>
          </a:bodyPr>
          <a:lstStyle/>
          <a:p>
            <a:pPr marL="285750" indent="-285750">
              <a:buFont typeface="Arial" panose="020B0604020202020204" pitchFamily="34" charset="0"/>
              <a:buChar char="•"/>
            </a:pPr>
            <a:r>
              <a:rPr lang="en-US" dirty="0"/>
              <a:t>Here we are comparing the Air Quality Index based on density of cars by </a:t>
            </a:r>
            <a:r>
              <a:rPr lang="en-US" dirty="0" err="1"/>
              <a:t>zipcode</a:t>
            </a:r>
            <a:r>
              <a:rPr lang="en-US" dirty="0"/>
              <a:t>.</a:t>
            </a:r>
          </a:p>
          <a:p>
            <a:pPr marL="285750" indent="-285750">
              <a:buFont typeface="Arial" panose="020B0604020202020204" pitchFamily="34" charset="0"/>
              <a:buChar char="•"/>
            </a:pPr>
            <a:r>
              <a:rPr lang="en-US" dirty="0"/>
              <a:t>The following scatter plots for years 2009, 2015 and 2020 show that density of cars in a given area does not have a correlation to the average Air Quality Index.</a:t>
            </a:r>
          </a:p>
          <a:p>
            <a:pPr marL="285750" indent="-285750">
              <a:buFont typeface="Arial" panose="020B0604020202020204" pitchFamily="34" charset="0"/>
              <a:buChar char="•"/>
            </a:pPr>
            <a:endParaRPr lang="en-US" dirty="0"/>
          </a:p>
        </p:txBody>
      </p:sp>
      <p:sp>
        <p:nvSpPr>
          <p:cNvPr id="15" name="TextBox 14">
            <a:extLst>
              <a:ext uri="{FF2B5EF4-FFF2-40B4-BE49-F238E27FC236}">
                <a16:creationId xmlns:a16="http://schemas.microsoft.com/office/drawing/2014/main" id="{519610C9-7810-E44E-88A4-8AEE33A86B86}"/>
              </a:ext>
            </a:extLst>
          </p:cNvPr>
          <p:cNvSpPr txBox="1"/>
          <p:nvPr/>
        </p:nvSpPr>
        <p:spPr>
          <a:xfrm>
            <a:off x="2372139" y="2470881"/>
            <a:ext cx="7447721" cy="369332"/>
          </a:xfrm>
          <a:prstGeom prst="rect">
            <a:avLst/>
          </a:prstGeom>
          <a:noFill/>
        </p:spPr>
        <p:txBody>
          <a:bodyPr wrap="square" rtlCol="0">
            <a:spAutoFit/>
          </a:bodyPr>
          <a:lstStyle/>
          <a:p>
            <a:r>
              <a:rPr lang="en-US" dirty="0"/>
              <a:t>NY Car Density and Average Air Quality Index 2009, 2015 and 2020</a:t>
            </a:r>
          </a:p>
        </p:txBody>
      </p:sp>
      <p:sp>
        <p:nvSpPr>
          <p:cNvPr id="9" name="TextBox 8">
            <a:extLst>
              <a:ext uri="{FF2B5EF4-FFF2-40B4-BE49-F238E27FC236}">
                <a16:creationId xmlns:a16="http://schemas.microsoft.com/office/drawing/2014/main" id="{0489B306-5D4A-C14E-9ABD-E25609197B37}"/>
              </a:ext>
            </a:extLst>
          </p:cNvPr>
          <p:cNvSpPr txBox="1"/>
          <p:nvPr/>
        </p:nvSpPr>
        <p:spPr>
          <a:xfrm>
            <a:off x="1068786" y="2906095"/>
            <a:ext cx="2190406" cy="276999"/>
          </a:xfrm>
          <a:prstGeom prst="rect">
            <a:avLst/>
          </a:prstGeom>
          <a:noFill/>
        </p:spPr>
        <p:txBody>
          <a:bodyPr wrap="square" rtlCol="0">
            <a:spAutoFit/>
          </a:bodyPr>
          <a:lstStyle/>
          <a:p>
            <a:r>
              <a:rPr lang="en-US" sz="1200" dirty="0"/>
              <a:t>R-value: 0.0955</a:t>
            </a:r>
          </a:p>
        </p:txBody>
      </p:sp>
      <p:sp>
        <p:nvSpPr>
          <p:cNvPr id="11" name="TextBox 10">
            <a:extLst>
              <a:ext uri="{FF2B5EF4-FFF2-40B4-BE49-F238E27FC236}">
                <a16:creationId xmlns:a16="http://schemas.microsoft.com/office/drawing/2014/main" id="{3CCD9A92-0C3C-CE4C-9BF4-30A8A96F3328}"/>
              </a:ext>
            </a:extLst>
          </p:cNvPr>
          <p:cNvSpPr txBox="1"/>
          <p:nvPr/>
        </p:nvSpPr>
        <p:spPr>
          <a:xfrm>
            <a:off x="4677774" y="2873154"/>
            <a:ext cx="2190406" cy="276999"/>
          </a:xfrm>
          <a:prstGeom prst="rect">
            <a:avLst/>
          </a:prstGeom>
          <a:noFill/>
        </p:spPr>
        <p:txBody>
          <a:bodyPr wrap="square" rtlCol="0">
            <a:spAutoFit/>
          </a:bodyPr>
          <a:lstStyle/>
          <a:p>
            <a:r>
              <a:rPr lang="en-US" sz="1200" dirty="0"/>
              <a:t>R-value: 0.0033</a:t>
            </a:r>
          </a:p>
        </p:txBody>
      </p:sp>
      <p:sp>
        <p:nvSpPr>
          <p:cNvPr id="12" name="TextBox 11">
            <a:extLst>
              <a:ext uri="{FF2B5EF4-FFF2-40B4-BE49-F238E27FC236}">
                <a16:creationId xmlns:a16="http://schemas.microsoft.com/office/drawing/2014/main" id="{261CB9FC-7527-7745-95C1-525554527D1D}"/>
              </a:ext>
            </a:extLst>
          </p:cNvPr>
          <p:cNvSpPr txBox="1"/>
          <p:nvPr/>
        </p:nvSpPr>
        <p:spPr>
          <a:xfrm>
            <a:off x="8528897" y="2873153"/>
            <a:ext cx="2190406" cy="276999"/>
          </a:xfrm>
          <a:prstGeom prst="rect">
            <a:avLst/>
          </a:prstGeom>
          <a:noFill/>
        </p:spPr>
        <p:txBody>
          <a:bodyPr wrap="square" rtlCol="0">
            <a:spAutoFit/>
          </a:bodyPr>
          <a:lstStyle/>
          <a:p>
            <a:r>
              <a:rPr lang="en-US" sz="1200" dirty="0"/>
              <a:t>R-value: 0.1801</a:t>
            </a:r>
          </a:p>
        </p:txBody>
      </p:sp>
    </p:spTree>
    <p:extLst>
      <p:ext uri="{BB962C8B-B14F-4D97-AF65-F5344CB8AC3E}">
        <p14:creationId xmlns:p14="http://schemas.microsoft.com/office/powerpoint/2010/main" val="31495733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4A43B6-0BC4-F348-9683-98BA175C1412}"/>
              </a:ext>
            </a:extLst>
          </p:cNvPr>
          <p:cNvSpPr>
            <a:spLocks noGrp="1"/>
          </p:cNvSpPr>
          <p:nvPr>
            <p:ph type="title"/>
          </p:nvPr>
        </p:nvSpPr>
        <p:spPr>
          <a:xfrm>
            <a:off x="884916" y="2258197"/>
            <a:ext cx="4814412" cy="1664573"/>
          </a:xfrm>
        </p:spPr>
        <p:txBody>
          <a:bodyPr>
            <a:normAutofit fontScale="90000"/>
          </a:bodyPr>
          <a:lstStyle/>
          <a:p>
            <a:pPr>
              <a:lnSpc>
                <a:spcPct val="90000"/>
              </a:lnSpc>
            </a:pPr>
            <a:r>
              <a:rPr lang="en-US" sz="3700" dirty="0"/>
              <a:t>Comparing Air Quality Index and Number of Cars for 2009</a:t>
            </a:r>
          </a:p>
        </p:txBody>
      </p:sp>
      <p:pic>
        <p:nvPicPr>
          <p:cNvPr id="67" name="Picture 66" descr="Map&#10;&#10;Description automatically generated">
            <a:extLst>
              <a:ext uri="{FF2B5EF4-FFF2-40B4-BE49-F238E27FC236}">
                <a16:creationId xmlns:a16="http://schemas.microsoft.com/office/drawing/2014/main" id="{9988C96A-85B0-47F4-ACD4-C5BD4B3BBCAF}"/>
              </a:ext>
            </a:extLst>
          </p:cNvPr>
          <p:cNvPicPr>
            <a:picLocks noChangeAspect="1"/>
          </p:cNvPicPr>
          <p:nvPr/>
        </p:nvPicPr>
        <p:blipFill>
          <a:blip r:embed="rId2"/>
          <a:stretch>
            <a:fillRect/>
          </a:stretch>
        </p:blipFill>
        <p:spPr>
          <a:xfrm>
            <a:off x="6626806" y="1199629"/>
            <a:ext cx="4817466" cy="1890855"/>
          </a:xfrm>
          <a:prstGeom prst="rect">
            <a:avLst/>
          </a:prstGeom>
        </p:spPr>
      </p:pic>
      <p:sp>
        <p:nvSpPr>
          <p:cNvPr id="17" name="TextBox 16">
            <a:extLst>
              <a:ext uri="{FF2B5EF4-FFF2-40B4-BE49-F238E27FC236}">
                <a16:creationId xmlns:a16="http://schemas.microsoft.com/office/drawing/2014/main" id="{85484D92-3600-48F5-957E-96B256165E92}"/>
              </a:ext>
            </a:extLst>
          </p:cNvPr>
          <p:cNvSpPr txBox="1"/>
          <p:nvPr/>
        </p:nvSpPr>
        <p:spPr>
          <a:xfrm>
            <a:off x="10139104" y="1680836"/>
            <a:ext cx="641522" cy="400110"/>
          </a:xfrm>
          <a:prstGeom prst="rect">
            <a:avLst/>
          </a:prstGeom>
          <a:noFill/>
        </p:spPr>
        <p:txBody>
          <a:bodyPr wrap="none" rtlCol="0">
            <a:spAutoFit/>
          </a:bodyPr>
          <a:lstStyle/>
          <a:p>
            <a:pPr>
              <a:spcAft>
                <a:spcPts val="600"/>
              </a:spcAft>
            </a:pPr>
            <a:r>
              <a:rPr lang="en-US" sz="2000" b="1" dirty="0">
                <a:solidFill>
                  <a:schemeClr val="bg1"/>
                </a:solidFill>
              </a:rPr>
              <a:t>AQI</a:t>
            </a:r>
          </a:p>
        </p:txBody>
      </p:sp>
      <p:pic>
        <p:nvPicPr>
          <p:cNvPr id="6" name="Picture 5">
            <a:extLst>
              <a:ext uri="{FF2B5EF4-FFF2-40B4-BE49-F238E27FC236}">
                <a16:creationId xmlns:a16="http://schemas.microsoft.com/office/drawing/2014/main" id="{257CE012-DDCF-4F93-BFB0-2C6CB683DB56}"/>
              </a:ext>
            </a:extLst>
          </p:cNvPr>
          <p:cNvPicPr>
            <a:picLocks noChangeAspect="1"/>
          </p:cNvPicPr>
          <p:nvPr/>
        </p:nvPicPr>
        <p:blipFill>
          <a:blip r:embed="rId3"/>
          <a:stretch>
            <a:fillRect/>
          </a:stretch>
        </p:blipFill>
        <p:spPr>
          <a:xfrm>
            <a:off x="6626806" y="3429000"/>
            <a:ext cx="4817466" cy="1890855"/>
          </a:xfrm>
          <a:prstGeom prst="rect">
            <a:avLst/>
          </a:prstGeom>
        </p:spPr>
      </p:pic>
      <p:sp>
        <p:nvSpPr>
          <p:cNvPr id="7" name="TextBox 6">
            <a:extLst>
              <a:ext uri="{FF2B5EF4-FFF2-40B4-BE49-F238E27FC236}">
                <a16:creationId xmlns:a16="http://schemas.microsoft.com/office/drawing/2014/main" id="{E2C5E88E-3405-4B8D-A2C1-70F6A7F3D904}"/>
              </a:ext>
            </a:extLst>
          </p:cNvPr>
          <p:cNvSpPr txBox="1"/>
          <p:nvPr/>
        </p:nvSpPr>
        <p:spPr>
          <a:xfrm>
            <a:off x="10248862" y="3916864"/>
            <a:ext cx="1063527" cy="707886"/>
          </a:xfrm>
          <a:prstGeom prst="rect">
            <a:avLst/>
          </a:prstGeom>
          <a:noFill/>
        </p:spPr>
        <p:txBody>
          <a:bodyPr wrap="square" rtlCol="0">
            <a:spAutoFit/>
          </a:bodyPr>
          <a:lstStyle/>
          <a:p>
            <a:pPr>
              <a:spcAft>
                <a:spcPts val="600"/>
              </a:spcAft>
            </a:pPr>
            <a:r>
              <a:rPr lang="en-US" sz="2000" b="1" dirty="0">
                <a:solidFill>
                  <a:schemeClr val="bg1"/>
                </a:solidFill>
              </a:rPr>
              <a:t>Total Cars</a:t>
            </a:r>
          </a:p>
        </p:txBody>
      </p:sp>
    </p:spTree>
    <p:extLst>
      <p:ext uri="{BB962C8B-B14F-4D97-AF65-F5344CB8AC3E}">
        <p14:creationId xmlns:p14="http://schemas.microsoft.com/office/powerpoint/2010/main" val="14983132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4A43B6-0BC4-F348-9683-98BA175C1412}"/>
              </a:ext>
            </a:extLst>
          </p:cNvPr>
          <p:cNvSpPr>
            <a:spLocks noGrp="1"/>
          </p:cNvSpPr>
          <p:nvPr>
            <p:ph type="title"/>
          </p:nvPr>
        </p:nvSpPr>
        <p:spPr>
          <a:xfrm>
            <a:off x="924712" y="2264319"/>
            <a:ext cx="4814412" cy="1664573"/>
          </a:xfrm>
        </p:spPr>
        <p:txBody>
          <a:bodyPr>
            <a:normAutofit fontScale="90000"/>
          </a:bodyPr>
          <a:lstStyle/>
          <a:p>
            <a:pPr>
              <a:lnSpc>
                <a:spcPct val="90000"/>
              </a:lnSpc>
            </a:pPr>
            <a:r>
              <a:rPr lang="en-US" sz="3700" dirty="0"/>
              <a:t>Comparing Air Quality Index and Number of Cars for 2015</a:t>
            </a:r>
          </a:p>
        </p:txBody>
      </p:sp>
      <p:pic>
        <p:nvPicPr>
          <p:cNvPr id="29" name="Picture 28" descr="Map&#10;&#10;Description automatically generated">
            <a:extLst>
              <a:ext uri="{FF2B5EF4-FFF2-40B4-BE49-F238E27FC236}">
                <a16:creationId xmlns:a16="http://schemas.microsoft.com/office/drawing/2014/main" id="{C7C588F7-4C7A-4CE3-B306-39FB683BC5FC}"/>
              </a:ext>
            </a:extLst>
          </p:cNvPr>
          <p:cNvPicPr>
            <a:picLocks noChangeAspect="1"/>
          </p:cNvPicPr>
          <p:nvPr/>
        </p:nvPicPr>
        <p:blipFill>
          <a:blip r:embed="rId2"/>
          <a:stretch>
            <a:fillRect/>
          </a:stretch>
        </p:blipFill>
        <p:spPr>
          <a:xfrm>
            <a:off x="6617833" y="1205751"/>
            <a:ext cx="4817466" cy="1890855"/>
          </a:xfrm>
          <a:prstGeom prst="rect">
            <a:avLst/>
          </a:prstGeom>
        </p:spPr>
      </p:pic>
      <p:sp>
        <p:nvSpPr>
          <p:cNvPr id="17" name="TextBox 16">
            <a:extLst>
              <a:ext uri="{FF2B5EF4-FFF2-40B4-BE49-F238E27FC236}">
                <a16:creationId xmlns:a16="http://schemas.microsoft.com/office/drawing/2014/main" id="{85484D92-3600-48F5-957E-96B256165E92}"/>
              </a:ext>
            </a:extLst>
          </p:cNvPr>
          <p:cNvSpPr txBox="1"/>
          <p:nvPr/>
        </p:nvSpPr>
        <p:spPr>
          <a:xfrm>
            <a:off x="10139104" y="1680836"/>
            <a:ext cx="641522" cy="400110"/>
          </a:xfrm>
          <a:prstGeom prst="rect">
            <a:avLst/>
          </a:prstGeom>
          <a:noFill/>
        </p:spPr>
        <p:txBody>
          <a:bodyPr wrap="none" rtlCol="0">
            <a:spAutoFit/>
          </a:bodyPr>
          <a:lstStyle/>
          <a:p>
            <a:pPr>
              <a:spcAft>
                <a:spcPts val="600"/>
              </a:spcAft>
            </a:pPr>
            <a:r>
              <a:rPr lang="en-US" sz="2000" b="1" dirty="0">
                <a:solidFill>
                  <a:schemeClr val="bg1"/>
                </a:solidFill>
              </a:rPr>
              <a:t>AQI</a:t>
            </a:r>
          </a:p>
        </p:txBody>
      </p:sp>
      <p:pic>
        <p:nvPicPr>
          <p:cNvPr id="5" name="Picture 4" descr="Map&#10;&#10;Description automatically generated">
            <a:extLst>
              <a:ext uri="{FF2B5EF4-FFF2-40B4-BE49-F238E27FC236}">
                <a16:creationId xmlns:a16="http://schemas.microsoft.com/office/drawing/2014/main" id="{86B913BB-F031-4F99-ACD3-554D9D198099}"/>
              </a:ext>
            </a:extLst>
          </p:cNvPr>
          <p:cNvPicPr>
            <a:picLocks noChangeAspect="1"/>
          </p:cNvPicPr>
          <p:nvPr/>
        </p:nvPicPr>
        <p:blipFill>
          <a:blip r:embed="rId3"/>
          <a:stretch>
            <a:fillRect/>
          </a:stretch>
        </p:blipFill>
        <p:spPr>
          <a:xfrm>
            <a:off x="6617832" y="3429000"/>
            <a:ext cx="4817467" cy="1890855"/>
          </a:xfrm>
          <a:prstGeom prst="rect">
            <a:avLst/>
          </a:prstGeom>
        </p:spPr>
      </p:pic>
      <p:sp>
        <p:nvSpPr>
          <p:cNvPr id="7" name="TextBox 6">
            <a:extLst>
              <a:ext uri="{FF2B5EF4-FFF2-40B4-BE49-F238E27FC236}">
                <a16:creationId xmlns:a16="http://schemas.microsoft.com/office/drawing/2014/main" id="{418BFBB7-23B2-4519-9BDC-9E6683C8EC9F}"/>
              </a:ext>
            </a:extLst>
          </p:cNvPr>
          <p:cNvSpPr txBox="1"/>
          <p:nvPr/>
        </p:nvSpPr>
        <p:spPr>
          <a:xfrm>
            <a:off x="10243557" y="3928892"/>
            <a:ext cx="1063527" cy="707886"/>
          </a:xfrm>
          <a:prstGeom prst="rect">
            <a:avLst/>
          </a:prstGeom>
          <a:noFill/>
        </p:spPr>
        <p:txBody>
          <a:bodyPr wrap="square" rtlCol="0">
            <a:spAutoFit/>
          </a:bodyPr>
          <a:lstStyle/>
          <a:p>
            <a:pPr>
              <a:spcAft>
                <a:spcPts val="600"/>
              </a:spcAft>
            </a:pPr>
            <a:r>
              <a:rPr lang="en-US" sz="2000" b="1" dirty="0">
                <a:solidFill>
                  <a:schemeClr val="bg1"/>
                </a:solidFill>
              </a:rPr>
              <a:t>Total Cars</a:t>
            </a:r>
          </a:p>
        </p:txBody>
      </p:sp>
    </p:spTree>
    <p:extLst>
      <p:ext uri="{BB962C8B-B14F-4D97-AF65-F5344CB8AC3E}">
        <p14:creationId xmlns:p14="http://schemas.microsoft.com/office/powerpoint/2010/main" val="3564105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4A43B6-0BC4-F348-9683-98BA175C1412}"/>
              </a:ext>
            </a:extLst>
          </p:cNvPr>
          <p:cNvSpPr>
            <a:spLocks noGrp="1"/>
          </p:cNvSpPr>
          <p:nvPr>
            <p:ph type="title"/>
          </p:nvPr>
        </p:nvSpPr>
        <p:spPr>
          <a:xfrm>
            <a:off x="948571" y="2264319"/>
            <a:ext cx="4814412" cy="1664573"/>
          </a:xfrm>
        </p:spPr>
        <p:txBody>
          <a:bodyPr>
            <a:normAutofit fontScale="90000"/>
          </a:bodyPr>
          <a:lstStyle/>
          <a:p>
            <a:pPr>
              <a:lnSpc>
                <a:spcPct val="90000"/>
              </a:lnSpc>
            </a:pPr>
            <a:r>
              <a:rPr lang="en-US" sz="3700" dirty="0"/>
              <a:t>Comparing Air Quality Index and Number of Cars for 2020</a:t>
            </a:r>
          </a:p>
        </p:txBody>
      </p:sp>
      <p:pic>
        <p:nvPicPr>
          <p:cNvPr id="14" name="Picture 13" descr="Map&#10;&#10;Description automatically generated">
            <a:extLst>
              <a:ext uri="{FF2B5EF4-FFF2-40B4-BE49-F238E27FC236}">
                <a16:creationId xmlns:a16="http://schemas.microsoft.com/office/drawing/2014/main" id="{16CBA7F9-1AE2-4539-AFC6-2183E9C5F9AF}"/>
              </a:ext>
            </a:extLst>
          </p:cNvPr>
          <p:cNvPicPr>
            <a:picLocks noChangeAspect="1"/>
          </p:cNvPicPr>
          <p:nvPr/>
        </p:nvPicPr>
        <p:blipFill>
          <a:blip r:embed="rId2"/>
          <a:stretch>
            <a:fillRect/>
          </a:stretch>
        </p:blipFill>
        <p:spPr>
          <a:xfrm>
            <a:off x="6617833" y="1205751"/>
            <a:ext cx="4817466" cy="1890855"/>
          </a:xfrm>
          <a:prstGeom prst="rect">
            <a:avLst/>
          </a:prstGeom>
        </p:spPr>
      </p:pic>
      <p:sp>
        <p:nvSpPr>
          <p:cNvPr id="47" name="TextBox 46">
            <a:extLst>
              <a:ext uri="{FF2B5EF4-FFF2-40B4-BE49-F238E27FC236}">
                <a16:creationId xmlns:a16="http://schemas.microsoft.com/office/drawing/2014/main" id="{EBFCD2F1-7420-4936-AC0D-8C0910F4FB54}"/>
              </a:ext>
            </a:extLst>
          </p:cNvPr>
          <p:cNvSpPr txBox="1"/>
          <p:nvPr/>
        </p:nvSpPr>
        <p:spPr>
          <a:xfrm>
            <a:off x="10162674" y="1687787"/>
            <a:ext cx="641522" cy="400110"/>
          </a:xfrm>
          <a:prstGeom prst="rect">
            <a:avLst/>
          </a:prstGeom>
          <a:noFill/>
        </p:spPr>
        <p:txBody>
          <a:bodyPr wrap="none" rtlCol="0">
            <a:spAutoFit/>
          </a:bodyPr>
          <a:lstStyle/>
          <a:p>
            <a:pPr>
              <a:spcAft>
                <a:spcPts val="600"/>
              </a:spcAft>
            </a:pPr>
            <a:r>
              <a:rPr lang="en-US" sz="2000" b="1" dirty="0">
                <a:solidFill>
                  <a:schemeClr val="bg1"/>
                </a:solidFill>
              </a:rPr>
              <a:t>AQI</a:t>
            </a:r>
          </a:p>
        </p:txBody>
      </p:sp>
      <p:sp>
        <p:nvSpPr>
          <p:cNvPr id="60" name="TextBox 59">
            <a:extLst>
              <a:ext uri="{FF2B5EF4-FFF2-40B4-BE49-F238E27FC236}">
                <a16:creationId xmlns:a16="http://schemas.microsoft.com/office/drawing/2014/main" id="{92160639-537A-45A7-88C4-835334467842}"/>
              </a:ext>
            </a:extLst>
          </p:cNvPr>
          <p:cNvSpPr txBox="1"/>
          <p:nvPr/>
        </p:nvSpPr>
        <p:spPr>
          <a:xfrm>
            <a:off x="10700365" y="5216438"/>
            <a:ext cx="774571" cy="400110"/>
          </a:xfrm>
          <a:prstGeom prst="rect">
            <a:avLst/>
          </a:prstGeom>
          <a:noFill/>
        </p:spPr>
        <p:txBody>
          <a:bodyPr wrap="none" rtlCol="0">
            <a:spAutoFit/>
          </a:bodyPr>
          <a:lstStyle/>
          <a:p>
            <a:pPr>
              <a:spcAft>
                <a:spcPts val="600"/>
              </a:spcAft>
            </a:pPr>
            <a:r>
              <a:rPr lang="en-US" sz="2000" b="1" dirty="0">
                <a:solidFill>
                  <a:schemeClr val="bg1"/>
                </a:solidFill>
              </a:rPr>
              <a:t>2020</a:t>
            </a:r>
          </a:p>
        </p:txBody>
      </p:sp>
      <p:sp>
        <p:nvSpPr>
          <p:cNvPr id="4" name="TextBox 3">
            <a:extLst>
              <a:ext uri="{FF2B5EF4-FFF2-40B4-BE49-F238E27FC236}">
                <a16:creationId xmlns:a16="http://schemas.microsoft.com/office/drawing/2014/main" id="{E63747C9-5EC6-4E6E-A1AB-8061E4CA5F63}"/>
              </a:ext>
            </a:extLst>
          </p:cNvPr>
          <p:cNvSpPr txBox="1"/>
          <p:nvPr/>
        </p:nvSpPr>
        <p:spPr>
          <a:xfrm>
            <a:off x="10108182" y="3796539"/>
            <a:ext cx="1135247" cy="400110"/>
          </a:xfrm>
          <a:prstGeom prst="rect">
            <a:avLst/>
          </a:prstGeom>
          <a:noFill/>
        </p:spPr>
        <p:txBody>
          <a:bodyPr wrap="none" rtlCol="0">
            <a:spAutoFit/>
          </a:bodyPr>
          <a:lstStyle/>
          <a:p>
            <a:pPr>
              <a:spcAft>
                <a:spcPts val="600"/>
              </a:spcAft>
            </a:pPr>
            <a:r>
              <a:rPr lang="en-US" sz="2000" b="1" dirty="0">
                <a:solidFill>
                  <a:schemeClr val="bg1"/>
                </a:solidFill>
              </a:rPr>
              <a:t>Car Age</a:t>
            </a:r>
          </a:p>
        </p:txBody>
      </p:sp>
      <p:pic>
        <p:nvPicPr>
          <p:cNvPr id="6" name="Picture 5" descr="Map&#10;&#10;Description automatically generated">
            <a:extLst>
              <a:ext uri="{FF2B5EF4-FFF2-40B4-BE49-F238E27FC236}">
                <a16:creationId xmlns:a16="http://schemas.microsoft.com/office/drawing/2014/main" id="{B28E7025-BBD2-478C-BC0F-284D57C49AC9}"/>
              </a:ext>
            </a:extLst>
          </p:cNvPr>
          <p:cNvPicPr>
            <a:picLocks noChangeAspect="1"/>
          </p:cNvPicPr>
          <p:nvPr/>
        </p:nvPicPr>
        <p:blipFill>
          <a:blip r:embed="rId3"/>
          <a:stretch>
            <a:fillRect/>
          </a:stretch>
        </p:blipFill>
        <p:spPr>
          <a:xfrm>
            <a:off x="6606987" y="3372812"/>
            <a:ext cx="4857103" cy="1909615"/>
          </a:xfrm>
          <a:prstGeom prst="rect">
            <a:avLst/>
          </a:prstGeom>
        </p:spPr>
      </p:pic>
      <p:sp>
        <p:nvSpPr>
          <p:cNvPr id="7" name="TextBox 6">
            <a:extLst>
              <a:ext uri="{FF2B5EF4-FFF2-40B4-BE49-F238E27FC236}">
                <a16:creationId xmlns:a16="http://schemas.microsoft.com/office/drawing/2014/main" id="{905128CD-955A-4FF5-8827-A0D5ED0B3CC3}"/>
              </a:ext>
            </a:extLst>
          </p:cNvPr>
          <p:cNvSpPr txBox="1"/>
          <p:nvPr/>
        </p:nvSpPr>
        <p:spPr>
          <a:xfrm>
            <a:off x="10243557" y="3852082"/>
            <a:ext cx="1063527" cy="707886"/>
          </a:xfrm>
          <a:prstGeom prst="rect">
            <a:avLst/>
          </a:prstGeom>
          <a:noFill/>
        </p:spPr>
        <p:txBody>
          <a:bodyPr wrap="square" rtlCol="0">
            <a:spAutoFit/>
          </a:bodyPr>
          <a:lstStyle/>
          <a:p>
            <a:pPr>
              <a:spcAft>
                <a:spcPts val="600"/>
              </a:spcAft>
            </a:pPr>
            <a:r>
              <a:rPr lang="en-US" sz="2000" b="1" dirty="0">
                <a:solidFill>
                  <a:schemeClr val="bg1"/>
                </a:solidFill>
              </a:rPr>
              <a:t>Total Cars</a:t>
            </a:r>
          </a:p>
        </p:txBody>
      </p:sp>
    </p:spTree>
    <p:extLst>
      <p:ext uri="{BB962C8B-B14F-4D97-AF65-F5344CB8AC3E}">
        <p14:creationId xmlns:p14="http://schemas.microsoft.com/office/powerpoint/2010/main" val="28653553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8" name="Rectangle 17">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20" name="Top left">
            <a:extLst>
              <a:ext uri="{FF2B5EF4-FFF2-40B4-BE49-F238E27FC236}">
                <a16:creationId xmlns:a16="http://schemas.microsoft.com/office/drawing/2014/main" id="{D4ED21F2-92DE-4312-8DBE-C137E2A19E9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25" y="-1543"/>
            <a:ext cx="2198951" cy="3349518"/>
            <a:chOff x="10849" y="-3086"/>
            <a:chExt cx="2198951" cy="3349518"/>
          </a:xfrm>
        </p:grpSpPr>
        <p:sp>
          <p:nvSpPr>
            <p:cNvPr id="21" name="Freeform: Shape 20">
              <a:extLst>
                <a:ext uri="{FF2B5EF4-FFF2-40B4-BE49-F238E27FC236}">
                  <a16:creationId xmlns:a16="http://schemas.microsoft.com/office/drawing/2014/main" id="{AF87C1C3-17AE-4E8E-92D1-9D9478E580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2" name="Freeform: Shape 21">
              <a:extLst>
                <a:ext uri="{FF2B5EF4-FFF2-40B4-BE49-F238E27FC236}">
                  <a16:creationId xmlns:a16="http://schemas.microsoft.com/office/drawing/2014/main" id="{78317897-0579-4C54-A2C9-1D9E6CFE78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3" name="Freeform: Shape 22">
              <a:extLst>
                <a:ext uri="{FF2B5EF4-FFF2-40B4-BE49-F238E27FC236}">
                  <a16:creationId xmlns:a16="http://schemas.microsoft.com/office/drawing/2014/main" id="{DB10D173-E475-4E91-9B9D-38FB26902A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4" name="Freeform: Shape 23">
              <a:extLst>
                <a:ext uri="{FF2B5EF4-FFF2-40B4-BE49-F238E27FC236}">
                  <a16:creationId xmlns:a16="http://schemas.microsoft.com/office/drawing/2014/main" id="{8DFA5031-46E4-4B54-B410-B2C45429DF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5" name="Freeform: Shape 24">
              <a:extLst>
                <a:ext uri="{FF2B5EF4-FFF2-40B4-BE49-F238E27FC236}">
                  <a16:creationId xmlns:a16="http://schemas.microsoft.com/office/drawing/2014/main" id="{18470EC3-8E74-4E72-84DE-D86003D2FD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6" name="Freeform: Shape 25">
              <a:extLst>
                <a:ext uri="{FF2B5EF4-FFF2-40B4-BE49-F238E27FC236}">
                  <a16:creationId xmlns:a16="http://schemas.microsoft.com/office/drawing/2014/main" id="{31803245-48A5-47F5-9F36-BA72818ED0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7" name="Freeform: Shape 26">
              <a:extLst>
                <a:ext uri="{FF2B5EF4-FFF2-40B4-BE49-F238E27FC236}">
                  <a16:creationId xmlns:a16="http://schemas.microsoft.com/office/drawing/2014/main" id="{CC29F321-A6F8-46F1-9834-04492B97FE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8" name="Freeform: Shape 27">
              <a:extLst>
                <a:ext uri="{FF2B5EF4-FFF2-40B4-BE49-F238E27FC236}">
                  <a16:creationId xmlns:a16="http://schemas.microsoft.com/office/drawing/2014/main" id="{F8467D70-26CD-4313-B6A0-EAF328FA6C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pSp>
      <p:sp>
        <p:nvSpPr>
          <p:cNvPr id="2" name="Title 1">
            <a:extLst>
              <a:ext uri="{FF2B5EF4-FFF2-40B4-BE49-F238E27FC236}">
                <a16:creationId xmlns:a16="http://schemas.microsoft.com/office/drawing/2014/main" id="{E2CDF4C7-2288-A94E-BEB0-3C7A873A5E73}"/>
              </a:ext>
            </a:extLst>
          </p:cNvPr>
          <p:cNvSpPr>
            <a:spLocks noGrp="1"/>
          </p:cNvSpPr>
          <p:nvPr>
            <p:ph type="title"/>
          </p:nvPr>
        </p:nvSpPr>
        <p:spPr>
          <a:xfrm>
            <a:off x="1198181" y="330624"/>
            <a:ext cx="9795638" cy="1645419"/>
          </a:xfrm>
        </p:spPr>
        <p:txBody>
          <a:bodyPr anchor="b">
            <a:normAutofit/>
          </a:bodyPr>
          <a:lstStyle/>
          <a:p>
            <a:pPr algn="ctr"/>
            <a:r>
              <a:rPr lang="en-US" dirty="0"/>
              <a:t>Air quality Index vs Age of Vehicles for 2009, 2015 and 2020</a:t>
            </a:r>
          </a:p>
        </p:txBody>
      </p:sp>
      <p:sp>
        <p:nvSpPr>
          <p:cNvPr id="13" name="Content Placeholder 12">
            <a:extLst>
              <a:ext uri="{FF2B5EF4-FFF2-40B4-BE49-F238E27FC236}">
                <a16:creationId xmlns:a16="http://schemas.microsoft.com/office/drawing/2014/main" id="{891AEA95-9E9D-434E-B5DD-249F676D5422}"/>
              </a:ext>
            </a:extLst>
          </p:cNvPr>
          <p:cNvSpPr>
            <a:spLocks noGrp="1"/>
          </p:cNvSpPr>
          <p:nvPr>
            <p:ph idx="1"/>
          </p:nvPr>
        </p:nvSpPr>
        <p:spPr>
          <a:xfrm>
            <a:off x="347813" y="1990505"/>
            <a:ext cx="11584025" cy="1743915"/>
          </a:xfrm>
        </p:spPr>
        <p:txBody>
          <a:bodyPr anchor="ctr">
            <a:normAutofit fontScale="85000" lnSpcReduction="20000"/>
          </a:bodyPr>
          <a:lstStyle/>
          <a:p>
            <a:r>
              <a:rPr lang="en-US" sz="1800" dirty="0"/>
              <a:t>Here we are comparing the Air Quality Index based on the age of the cars by </a:t>
            </a:r>
            <a:r>
              <a:rPr lang="en-US" sz="1800" dirty="0" err="1"/>
              <a:t>zipcode</a:t>
            </a:r>
            <a:r>
              <a:rPr lang="en-US" sz="1800" dirty="0"/>
              <a:t>.  </a:t>
            </a:r>
          </a:p>
          <a:p>
            <a:r>
              <a:rPr lang="en-US" sz="1800" dirty="0"/>
              <a:t>In 2009, the scatter plot shows that the Air Quality was better in areas with newer cars than with older cars.  </a:t>
            </a:r>
          </a:p>
          <a:p>
            <a:r>
              <a:rPr lang="en-US" sz="1800" dirty="0"/>
              <a:t>In 2015, the scatter plot does not show much difference in the air quality index. Though, there was a wide range of Air Quality Index values for older cars.  </a:t>
            </a:r>
          </a:p>
          <a:p>
            <a:r>
              <a:rPr lang="en-US" sz="1800" dirty="0"/>
              <a:t>In 2020, the Air Quality Index dropped for areas that have older cars. This may be because they are not in use as much or these cars are slowly being phased out.</a:t>
            </a:r>
          </a:p>
        </p:txBody>
      </p:sp>
      <p:pic>
        <p:nvPicPr>
          <p:cNvPr id="7" name="Picture 6" descr="Chart, scatter chart&#10;&#10;Description automatically generated">
            <a:extLst>
              <a:ext uri="{FF2B5EF4-FFF2-40B4-BE49-F238E27FC236}">
                <a16:creationId xmlns:a16="http://schemas.microsoft.com/office/drawing/2014/main" id="{2FE2BC47-9997-3C48-9C95-2F0C06767F74}"/>
              </a:ext>
            </a:extLst>
          </p:cNvPr>
          <p:cNvPicPr>
            <a:picLocks noChangeAspect="1"/>
          </p:cNvPicPr>
          <p:nvPr/>
        </p:nvPicPr>
        <p:blipFill>
          <a:blip r:embed="rId2"/>
          <a:stretch>
            <a:fillRect/>
          </a:stretch>
        </p:blipFill>
        <p:spPr>
          <a:xfrm>
            <a:off x="4421416" y="3888442"/>
            <a:ext cx="3424478" cy="2815536"/>
          </a:xfrm>
          <a:prstGeom prst="rect">
            <a:avLst/>
          </a:prstGeom>
        </p:spPr>
      </p:pic>
      <p:pic>
        <p:nvPicPr>
          <p:cNvPr id="5" name="Content Placeholder 4">
            <a:extLst>
              <a:ext uri="{FF2B5EF4-FFF2-40B4-BE49-F238E27FC236}">
                <a16:creationId xmlns:a16="http://schemas.microsoft.com/office/drawing/2014/main" id="{FF0FD265-5314-3846-BBA6-D8E7DCDD57CF}"/>
              </a:ext>
            </a:extLst>
          </p:cNvPr>
          <p:cNvPicPr>
            <a:picLocks noChangeAspect="1"/>
          </p:cNvPicPr>
          <p:nvPr/>
        </p:nvPicPr>
        <p:blipFill>
          <a:blip r:embed="rId3"/>
          <a:stretch>
            <a:fillRect/>
          </a:stretch>
        </p:blipFill>
        <p:spPr>
          <a:xfrm>
            <a:off x="446279" y="3897800"/>
            <a:ext cx="3516193" cy="2796819"/>
          </a:xfrm>
          <a:prstGeom prst="rect">
            <a:avLst/>
          </a:prstGeom>
        </p:spPr>
      </p:pic>
      <p:pic>
        <p:nvPicPr>
          <p:cNvPr id="9" name="Picture 8" descr="Chart, scatter chart&#10;&#10;Description automatically generated">
            <a:extLst>
              <a:ext uri="{FF2B5EF4-FFF2-40B4-BE49-F238E27FC236}">
                <a16:creationId xmlns:a16="http://schemas.microsoft.com/office/drawing/2014/main" id="{4C84F602-12FF-B94E-9122-F225C1615D7A}"/>
              </a:ext>
            </a:extLst>
          </p:cNvPr>
          <p:cNvPicPr>
            <a:picLocks noChangeAspect="1"/>
          </p:cNvPicPr>
          <p:nvPr/>
        </p:nvPicPr>
        <p:blipFill>
          <a:blip r:embed="rId4"/>
          <a:stretch>
            <a:fillRect/>
          </a:stretch>
        </p:blipFill>
        <p:spPr>
          <a:xfrm>
            <a:off x="8251606" y="3901173"/>
            <a:ext cx="3516191" cy="2796818"/>
          </a:xfrm>
          <a:prstGeom prst="rect">
            <a:avLst/>
          </a:prstGeom>
        </p:spPr>
      </p:pic>
      <p:grpSp>
        <p:nvGrpSpPr>
          <p:cNvPr id="30" name="Bottom Right">
            <a:extLst>
              <a:ext uri="{FF2B5EF4-FFF2-40B4-BE49-F238E27FC236}">
                <a16:creationId xmlns:a16="http://schemas.microsoft.com/office/drawing/2014/main" id="{25330748-DCD3-40F6-80B6-BBD60F13424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74976" y="3278144"/>
            <a:ext cx="4211600" cy="3581399"/>
            <a:chOff x="7980400" y="3276601"/>
            <a:chExt cx="4211600" cy="3581399"/>
          </a:xfrm>
        </p:grpSpPr>
        <p:grpSp>
          <p:nvGrpSpPr>
            <p:cNvPr id="31" name="Graphic 157">
              <a:extLst>
                <a:ext uri="{FF2B5EF4-FFF2-40B4-BE49-F238E27FC236}">
                  <a16:creationId xmlns:a16="http://schemas.microsoft.com/office/drawing/2014/main" id="{7C76B3F8-E57B-4B84-AFCF-111FFBED9E6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6"/>
              <a:chOff x="4114800" y="1423987"/>
              <a:chExt cx="3961542" cy="4007547"/>
            </a:xfrm>
            <a:noFill/>
          </p:grpSpPr>
          <p:sp>
            <p:nvSpPr>
              <p:cNvPr id="33" name="Freeform: Shape 32">
                <a:extLst>
                  <a:ext uri="{FF2B5EF4-FFF2-40B4-BE49-F238E27FC236}">
                    <a16:creationId xmlns:a16="http://schemas.microsoft.com/office/drawing/2014/main" id="{1F1327FF-A0D9-4C0E-A2D9-BDEBA8A07F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4" name="Freeform: Shape 33">
                <a:extLst>
                  <a:ext uri="{FF2B5EF4-FFF2-40B4-BE49-F238E27FC236}">
                    <a16:creationId xmlns:a16="http://schemas.microsoft.com/office/drawing/2014/main" id="{3EC6B6B4-1322-4A16-96A5-99CA4AC098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5" name="Freeform: Shape 34">
                <a:extLst>
                  <a:ext uri="{FF2B5EF4-FFF2-40B4-BE49-F238E27FC236}">
                    <a16:creationId xmlns:a16="http://schemas.microsoft.com/office/drawing/2014/main" id="{DBE35EC6-17FE-468B-8D53-827021BA98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6" name="Freeform: Shape 35">
                <a:extLst>
                  <a:ext uri="{FF2B5EF4-FFF2-40B4-BE49-F238E27FC236}">
                    <a16:creationId xmlns:a16="http://schemas.microsoft.com/office/drawing/2014/main" id="{CF55A04D-04B8-4EEA-8259-B97C0B9E8F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7" name="Freeform: Shape 36">
                <a:extLst>
                  <a:ext uri="{FF2B5EF4-FFF2-40B4-BE49-F238E27FC236}">
                    <a16:creationId xmlns:a16="http://schemas.microsoft.com/office/drawing/2014/main" id="{C65F71FB-B02A-4D26-83F1-F529612E0D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8" name="Freeform: Shape 37">
                <a:extLst>
                  <a:ext uri="{FF2B5EF4-FFF2-40B4-BE49-F238E27FC236}">
                    <a16:creationId xmlns:a16="http://schemas.microsoft.com/office/drawing/2014/main" id="{965629FE-C08C-4B86-A392-E6717B454A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9" name="Freeform: Shape 38">
                <a:extLst>
                  <a:ext uri="{FF2B5EF4-FFF2-40B4-BE49-F238E27FC236}">
                    <a16:creationId xmlns:a16="http://schemas.microsoft.com/office/drawing/2014/main" id="{2D3C2A6F-3D83-4184-9EF4-34250BA8A8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sp>
          <p:nvSpPr>
            <p:cNvPr id="32" name="Freeform: Shape 31">
              <a:extLst>
                <a:ext uri="{FF2B5EF4-FFF2-40B4-BE49-F238E27FC236}">
                  <a16:creationId xmlns:a16="http://schemas.microsoft.com/office/drawing/2014/main" id="{1FC3D0CE-49BC-4D5A-8326-EE25E39F49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sp>
        <p:nvSpPr>
          <p:cNvPr id="3" name="TextBox 2">
            <a:extLst>
              <a:ext uri="{FF2B5EF4-FFF2-40B4-BE49-F238E27FC236}">
                <a16:creationId xmlns:a16="http://schemas.microsoft.com/office/drawing/2014/main" id="{B963B6F7-DA6A-3D45-9579-30A7B410D397}"/>
              </a:ext>
            </a:extLst>
          </p:cNvPr>
          <p:cNvSpPr txBox="1"/>
          <p:nvPr/>
        </p:nvSpPr>
        <p:spPr>
          <a:xfrm>
            <a:off x="1198181" y="3678599"/>
            <a:ext cx="2190406" cy="276999"/>
          </a:xfrm>
          <a:prstGeom prst="rect">
            <a:avLst/>
          </a:prstGeom>
          <a:noFill/>
        </p:spPr>
        <p:txBody>
          <a:bodyPr wrap="square" rtlCol="0">
            <a:spAutoFit/>
          </a:bodyPr>
          <a:lstStyle/>
          <a:p>
            <a:r>
              <a:rPr lang="en-US" sz="1200" dirty="0"/>
              <a:t>R-value: .45</a:t>
            </a:r>
          </a:p>
        </p:txBody>
      </p:sp>
      <p:sp>
        <p:nvSpPr>
          <p:cNvPr id="40" name="TextBox 39">
            <a:extLst>
              <a:ext uri="{FF2B5EF4-FFF2-40B4-BE49-F238E27FC236}">
                <a16:creationId xmlns:a16="http://schemas.microsoft.com/office/drawing/2014/main" id="{6C55E435-E30F-864F-8EC2-5F1B1ED26DF2}"/>
              </a:ext>
            </a:extLst>
          </p:cNvPr>
          <p:cNvSpPr txBox="1"/>
          <p:nvPr/>
        </p:nvSpPr>
        <p:spPr>
          <a:xfrm>
            <a:off x="5038452" y="3658733"/>
            <a:ext cx="2190406" cy="276999"/>
          </a:xfrm>
          <a:prstGeom prst="rect">
            <a:avLst/>
          </a:prstGeom>
          <a:noFill/>
        </p:spPr>
        <p:txBody>
          <a:bodyPr wrap="square" rtlCol="0">
            <a:spAutoFit/>
          </a:bodyPr>
          <a:lstStyle/>
          <a:p>
            <a:r>
              <a:rPr lang="en-US" sz="1200" dirty="0"/>
              <a:t>R-value: .06</a:t>
            </a:r>
          </a:p>
        </p:txBody>
      </p:sp>
      <p:sp>
        <p:nvSpPr>
          <p:cNvPr id="41" name="TextBox 40">
            <a:extLst>
              <a:ext uri="{FF2B5EF4-FFF2-40B4-BE49-F238E27FC236}">
                <a16:creationId xmlns:a16="http://schemas.microsoft.com/office/drawing/2014/main" id="{07D5E513-AAE4-ED4B-9D02-23E1CDAFD6E9}"/>
              </a:ext>
            </a:extLst>
          </p:cNvPr>
          <p:cNvSpPr txBox="1"/>
          <p:nvPr/>
        </p:nvSpPr>
        <p:spPr>
          <a:xfrm>
            <a:off x="8687812" y="3594406"/>
            <a:ext cx="2190406" cy="276999"/>
          </a:xfrm>
          <a:prstGeom prst="rect">
            <a:avLst/>
          </a:prstGeom>
          <a:noFill/>
        </p:spPr>
        <p:txBody>
          <a:bodyPr wrap="square" rtlCol="0">
            <a:spAutoFit/>
          </a:bodyPr>
          <a:lstStyle/>
          <a:p>
            <a:r>
              <a:rPr lang="en-US" sz="1200" dirty="0"/>
              <a:t>R-value: .075</a:t>
            </a:r>
          </a:p>
        </p:txBody>
      </p:sp>
    </p:spTree>
    <p:extLst>
      <p:ext uri="{BB962C8B-B14F-4D97-AF65-F5344CB8AC3E}">
        <p14:creationId xmlns:p14="http://schemas.microsoft.com/office/powerpoint/2010/main" val="28486881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4A43B6-0BC4-F348-9683-98BA175C1412}"/>
              </a:ext>
            </a:extLst>
          </p:cNvPr>
          <p:cNvSpPr>
            <a:spLocks noGrp="1"/>
          </p:cNvSpPr>
          <p:nvPr>
            <p:ph type="title"/>
          </p:nvPr>
        </p:nvSpPr>
        <p:spPr>
          <a:xfrm>
            <a:off x="884916" y="2258197"/>
            <a:ext cx="4814412" cy="1664573"/>
          </a:xfrm>
        </p:spPr>
        <p:txBody>
          <a:bodyPr>
            <a:normAutofit/>
          </a:bodyPr>
          <a:lstStyle/>
          <a:p>
            <a:pPr>
              <a:lnSpc>
                <a:spcPct val="90000"/>
              </a:lnSpc>
            </a:pPr>
            <a:r>
              <a:rPr lang="en-US" sz="3700" dirty="0"/>
              <a:t>Comparing Air Quality Index and Car Age for 2009</a:t>
            </a:r>
          </a:p>
        </p:txBody>
      </p:sp>
      <p:pic>
        <p:nvPicPr>
          <p:cNvPr id="66" name="Picture 65" descr="Map&#10;&#10;Description automatically generated">
            <a:extLst>
              <a:ext uri="{FF2B5EF4-FFF2-40B4-BE49-F238E27FC236}">
                <a16:creationId xmlns:a16="http://schemas.microsoft.com/office/drawing/2014/main" id="{DECD5783-1906-4E05-BDDA-6DFA9EEC06A5}"/>
              </a:ext>
            </a:extLst>
          </p:cNvPr>
          <p:cNvPicPr>
            <a:picLocks noChangeAspect="1"/>
          </p:cNvPicPr>
          <p:nvPr/>
        </p:nvPicPr>
        <p:blipFill>
          <a:blip r:embed="rId2"/>
          <a:stretch>
            <a:fillRect/>
          </a:stretch>
        </p:blipFill>
        <p:spPr>
          <a:xfrm>
            <a:off x="6642055" y="3306323"/>
            <a:ext cx="4817466" cy="1890855"/>
          </a:xfrm>
          <a:prstGeom prst="rect">
            <a:avLst/>
          </a:prstGeom>
        </p:spPr>
      </p:pic>
      <p:pic>
        <p:nvPicPr>
          <p:cNvPr id="67" name="Picture 66" descr="Map&#10;&#10;Description automatically generated">
            <a:extLst>
              <a:ext uri="{FF2B5EF4-FFF2-40B4-BE49-F238E27FC236}">
                <a16:creationId xmlns:a16="http://schemas.microsoft.com/office/drawing/2014/main" id="{9988C96A-85B0-47F4-ACD4-C5BD4B3BBCAF}"/>
              </a:ext>
            </a:extLst>
          </p:cNvPr>
          <p:cNvPicPr>
            <a:picLocks noChangeAspect="1"/>
          </p:cNvPicPr>
          <p:nvPr/>
        </p:nvPicPr>
        <p:blipFill>
          <a:blip r:embed="rId3"/>
          <a:stretch>
            <a:fillRect/>
          </a:stretch>
        </p:blipFill>
        <p:spPr>
          <a:xfrm>
            <a:off x="6626806" y="1199629"/>
            <a:ext cx="4817466" cy="1890855"/>
          </a:xfrm>
          <a:prstGeom prst="rect">
            <a:avLst/>
          </a:prstGeom>
        </p:spPr>
      </p:pic>
      <p:sp>
        <p:nvSpPr>
          <p:cNvPr id="17" name="TextBox 16">
            <a:extLst>
              <a:ext uri="{FF2B5EF4-FFF2-40B4-BE49-F238E27FC236}">
                <a16:creationId xmlns:a16="http://schemas.microsoft.com/office/drawing/2014/main" id="{85484D92-3600-48F5-957E-96B256165E92}"/>
              </a:ext>
            </a:extLst>
          </p:cNvPr>
          <p:cNvSpPr txBox="1"/>
          <p:nvPr/>
        </p:nvSpPr>
        <p:spPr>
          <a:xfrm>
            <a:off x="10139104" y="1680836"/>
            <a:ext cx="641522" cy="400110"/>
          </a:xfrm>
          <a:prstGeom prst="rect">
            <a:avLst/>
          </a:prstGeom>
          <a:noFill/>
        </p:spPr>
        <p:txBody>
          <a:bodyPr wrap="none" rtlCol="0">
            <a:spAutoFit/>
          </a:bodyPr>
          <a:lstStyle/>
          <a:p>
            <a:pPr>
              <a:spcAft>
                <a:spcPts val="600"/>
              </a:spcAft>
            </a:pPr>
            <a:r>
              <a:rPr lang="en-US" sz="2000" b="1" dirty="0">
                <a:solidFill>
                  <a:schemeClr val="bg1"/>
                </a:solidFill>
              </a:rPr>
              <a:t>AQI</a:t>
            </a:r>
          </a:p>
        </p:txBody>
      </p:sp>
      <p:sp>
        <p:nvSpPr>
          <p:cNvPr id="64" name="TextBox 63">
            <a:extLst>
              <a:ext uri="{FF2B5EF4-FFF2-40B4-BE49-F238E27FC236}">
                <a16:creationId xmlns:a16="http://schemas.microsoft.com/office/drawing/2014/main" id="{B9D1FD30-6028-4075-9B48-74F5EB2E55E4}"/>
              </a:ext>
            </a:extLst>
          </p:cNvPr>
          <p:cNvSpPr txBox="1"/>
          <p:nvPr/>
        </p:nvSpPr>
        <p:spPr>
          <a:xfrm>
            <a:off x="10086200" y="3813889"/>
            <a:ext cx="1135247" cy="400110"/>
          </a:xfrm>
          <a:prstGeom prst="rect">
            <a:avLst/>
          </a:prstGeom>
          <a:noFill/>
        </p:spPr>
        <p:txBody>
          <a:bodyPr wrap="none" rtlCol="0">
            <a:spAutoFit/>
          </a:bodyPr>
          <a:lstStyle/>
          <a:p>
            <a:pPr>
              <a:spcAft>
                <a:spcPts val="600"/>
              </a:spcAft>
            </a:pPr>
            <a:r>
              <a:rPr lang="en-US" sz="2000" b="1" dirty="0">
                <a:solidFill>
                  <a:schemeClr val="bg1"/>
                </a:solidFill>
              </a:rPr>
              <a:t>Car Age</a:t>
            </a:r>
          </a:p>
        </p:txBody>
      </p:sp>
    </p:spTree>
    <p:extLst>
      <p:ext uri="{BB962C8B-B14F-4D97-AF65-F5344CB8AC3E}">
        <p14:creationId xmlns:p14="http://schemas.microsoft.com/office/powerpoint/2010/main" val="27377697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4A43B6-0BC4-F348-9683-98BA175C1412}"/>
              </a:ext>
            </a:extLst>
          </p:cNvPr>
          <p:cNvSpPr>
            <a:spLocks noGrp="1"/>
          </p:cNvSpPr>
          <p:nvPr>
            <p:ph type="title"/>
          </p:nvPr>
        </p:nvSpPr>
        <p:spPr>
          <a:xfrm>
            <a:off x="924712" y="2264319"/>
            <a:ext cx="4814412" cy="1664573"/>
          </a:xfrm>
        </p:spPr>
        <p:txBody>
          <a:bodyPr>
            <a:normAutofit/>
          </a:bodyPr>
          <a:lstStyle/>
          <a:p>
            <a:pPr>
              <a:lnSpc>
                <a:spcPct val="90000"/>
              </a:lnSpc>
            </a:pPr>
            <a:r>
              <a:rPr lang="en-US" sz="3700" dirty="0"/>
              <a:t>Comparing Air Quality Index and Car Age for 2015</a:t>
            </a:r>
          </a:p>
        </p:txBody>
      </p:sp>
      <p:pic>
        <p:nvPicPr>
          <p:cNvPr id="29" name="Picture 28" descr="Map&#10;&#10;Description automatically generated">
            <a:extLst>
              <a:ext uri="{FF2B5EF4-FFF2-40B4-BE49-F238E27FC236}">
                <a16:creationId xmlns:a16="http://schemas.microsoft.com/office/drawing/2014/main" id="{C7C588F7-4C7A-4CE3-B306-39FB683BC5FC}"/>
              </a:ext>
            </a:extLst>
          </p:cNvPr>
          <p:cNvPicPr>
            <a:picLocks noChangeAspect="1"/>
          </p:cNvPicPr>
          <p:nvPr/>
        </p:nvPicPr>
        <p:blipFill>
          <a:blip r:embed="rId2"/>
          <a:stretch>
            <a:fillRect/>
          </a:stretch>
        </p:blipFill>
        <p:spPr>
          <a:xfrm>
            <a:off x="6617833" y="1205751"/>
            <a:ext cx="4817466" cy="1890855"/>
          </a:xfrm>
          <a:prstGeom prst="rect">
            <a:avLst/>
          </a:prstGeom>
        </p:spPr>
      </p:pic>
      <p:pic>
        <p:nvPicPr>
          <p:cNvPr id="6" name="Picture 5" descr="Map&#10;&#10;Description automatically generated">
            <a:extLst>
              <a:ext uri="{FF2B5EF4-FFF2-40B4-BE49-F238E27FC236}">
                <a16:creationId xmlns:a16="http://schemas.microsoft.com/office/drawing/2014/main" id="{1A06A315-EB2E-4074-9871-A6906C9987AF}"/>
              </a:ext>
            </a:extLst>
          </p:cNvPr>
          <p:cNvPicPr>
            <a:picLocks noChangeAspect="1"/>
          </p:cNvPicPr>
          <p:nvPr/>
        </p:nvPicPr>
        <p:blipFill>
          <a:blip r:embed="rId3"/>
          <a:stretch>
            <a:fillRect/>
          </a:stretch>
        </p:blipFill>
        <p:spPr>
          <a:xfrm>
            <a:off x="6626806" y="3285620"/>
            <a:ext cx="4817466" cy="1890855"/>
          </a:xfrm>
          <a:prstGeom prst="rect">
            <a:avLst/>
          </a:prstGeom>
        </p:spPr>
      </p:pic>
      <p:sp>
        <p:nvSpPr>
          <p:cNvPr id="17" name="TextBox 16">
            <a:extLst>
              <a:ext uri="{FF2B5EF4-FFF2-40B4-BE49-F238E27FC236}">
                <a16:creationId xmlns:a16="http://schemas.microsoft.com/office/drawing/2014/main" id="{85484D92-3600-48F5-957E-96B256165E92}"/>
              </a:ext>
            </a:extLst>
          </p:cNvPr>
          <p:cNvSpPr txBox="1"/>
          <p:nvPr/>
        </p:nvSpPr>
        <p:spPr>
          <a:xfrm>
            <a:off x="10139104" y="1680836"/>
            <a:ext cx="641522" cy="400110"/>
          </a:xfrm>
          <a:prstGeom prst="rect">
            <a:avLst/>
          </a:prstGeom>
          <a:noFill/>
        </p:spPr>
        <p:txBody>
          <a:bodyPr wrap="none" rtlCol="0">
            <a:spAutoFit/>
          </a:bodyPr>
          <a:lstStyle/>
          <a:p>
            <a:pPr>
              <a:spcAft>
                <a:spcPts val="600"/>
              </a:spcAft>
            </a:pPr>
            <a:r>
              <a:rPr lang="en-US" sz="2000" b="1" dirty="0">
                <a:solidFill>
                  <a:schemeClr val="bg1"/>
                </a:solidFill>
              </a:rPr>
              <a:t>AQI</a:t>
            </a:r>
          </a:p>
        </p:txBody>
      </p:sp>
      <p:sp>
        <p:nvSpPr>
          <p:cNvPr id="4" name="TextBox 3">
            <a:extLst>
              <a:ext uri="{FF2B5EF4-FFF2-40B4-BE49-F238E27FC236}">
                <a16:creationId xmlns:a16="http://schemas.microsoft.com/office/drawing/2014/main" id="{772EAA6A-F386-4949-A52A-9A5AEBA01555}"/>
              </a:ext>
            </a:extLst>
          </p:cNvPr>
          <p:cNvSpPr txBox="1"/>
          <p:nvPr/>
        </p:nvSpPr>
        <p:spPr>
          <a:xfrm>
            <a:off x="10038908" y="3838680"/>
            <a:ext cx="1135247" cy="400110"/>
          </a:xfrm>
          <a:prstGeom prst="rect">
            <a:avLst/>
          </a:prstGeom>
          <a:noFill/>
        </p:spPr>
        <p:txBody>
          <a:bodyPr wrap="none" rtlCol="0">
            <a:spAutoFit/>
          </a:bodyPr>
          <a:lstStyle/>
          <a:p>
            <a:pPr>
              <a:spcAft>
                <a:spcPts val="600"/>
              </a:spcAft>
            </a:pPr>
            <a:r>
              <a:rPr lang="en-US" sz="2000" b="1" dirty="0">
                <a:solidFill>
                  <a:schemeClr val="bg1"/>
                </a:solidFill>
              </a:rPr>
              <a:t>Car Age</a:t>
            </a:r>
          </a:p>
        </p:txBody>
      </p:sp>
    </p:spTree>
    <p:extLst>
      <p:ext uri="{BB962C8B-B14F-4D97-AF65-F5344CB8AC3E}">
        <p14:creationId xmlns:p14="http://schemas.microsoft.com/office/powerpoint/2010/main" val="7220047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4A43B6-0BC4-F348-9683-98BA175C1412}"/>
              </a:ext>
            </a:extLst>
          </p:cNvPr>
          <p:cNvSpPr>
            <a:spLocks noGrp="1"/>
          </p:cNvSpPr>
          <p:nvPr>
            <p:ph type="title"/>
          </p:nvPr>
        </p:nvSpPr>
        <p:spPr>
          <a:xfrm>
            <a:off x="948571" y="2264319"/>
            <a:ext cx="4814412" cy="1664573"/>
          </a:xfrm>
        </p:spPr>
        <p:txBody>
          <a:bodyPr>
            <a:normAutofit/>
          </a:bodyPr>
          <a:lstStyle/>
          <a:p>
            <a:pPr>
              <a:lnSpc>
                <a:spcPct val="90000"/>
              </a:lnSpc>
            </a:pPr>
            <a:r>
              <a:rPr lang="en-US" sz="3700" dirty="0"/>
              <a:t>Comparing Air Quality Index and Car Age </a:t>
            </a:r>
            <a:r>
              <a:rPr lang="en-US" sz="3700"/>
              <a:t>for 2020</a:t>
            </a:r>
            <a:endParaRPr lang="en-US" sz="3700" dirty="0"/>
          </a:p>
        </p:txBody>
      </p:sp>
      <p:pic>
        <p:nvPicPr>
          <p:cNvPr id="14" name="Picture 13" descr="Map&#10;&#10;Description automatically generated">
            <a:extLst>
              <a:ext uri="{FF2B5EF4-FFF2-40B4-BE49-F238E27FC236}">
                <a16:creationId xmlns:a16="http://schemas.microsoft.com/office/drawing/2014/main" id="{16CBA7F9-1AE2-4539-AFC6-2183E9C5F9AF}"/>
              </a:ext>
            </a:extLst>
          </p:cNvPr>
          <p:cNvPicPr>
            <a:picLocks noChangeAspect="1"/>
          </p:cNvPicPr>
          <p:nvPr/>
        </p:nvPicPr>
        <p:blipFill>
          <a:blip r:embed="rId2"/>
          <a:stretch>
            <a:fillRect/>
          </a:stretch>
        </p:blipFill>
        <p:spPr>
          <a:xfrm>
            <a:off x="6617833" y="1205751"/>
            <a:ext cx="4817466" cy="1890855"/>
          </a:xfrm>
          <a:prstGeom prst="rect">
            <a:avLst/>
          </a:prstGeom>
        </p:spPr>
      </p:pic>
      <p:pic>
        <p:nvPicPr>
          <p:cNvPr id="3" name="Picture 2" descr="Map&#10;&#10;Description automatically generated">
            <a:extLst>
              <a:ext uri="{FF2B5EF4-FFF2-40B4-BE49-F238E27FC236}">
                <a16:creationId xmlns:a16="http://schemas.microsoft.com/office/drawing/2014/main" id="{1EE914B9-B1F2-4119-B8A7-42B3A41645C4}"/>
              </a:ext>
            </a:extLst>
          </p:cNvPr>
          <p:cNvPicPr>
            <a:picLocks noChangeAspect="1"/>
          </p:cNvPicPr>
          <p:nvPr/>
        </p:nvPicPr>
        <p:blipFill>
          <a:blip r:embed="rId3"/>
          <a:stretch>
            <a:fillRect/>
          </a:stretch>
        </p:blipFill>
        <p:spPr>
          <a:xfrm>
            <a:off x="6626806" y="3260598"/>
            <a:ext cx="4817466" cy="1890855"/>
          </a:xfrm>
          <a:prstGeom prst="rect">
            <a:avLst/>
          </a:prstGeom>
        </p:spPr>
      </p:pic>
      <p:sp>
        <p:nvSpPr>
          <p:cNvPr id="47" name="TextBox 46">
            <a:extLst>
              <a:ext uri="{FF2B5EF4-FFF2-40B4-BE49-F238E27FC236}">
                <a16:creationId xmlns:a16="http://schemas.microsoft.com/office/drawing/2014/main" id="{EBFCD2F1-7420-4936-AC0D-8C0910F4FB54}"/>
              </a:ext>
            </a:extLst>
          </p:cNvPr>
          <p:cNvSpPr txBox="1"/>
          <p:nvPr/>
        </p:nvSpPr>
        <p:spPr>
          <a:xfrm>
            <a:off x="10162674" y="1687787"/>
            <a:ext cx="641522" cy="400110"/>
          </a:xfrm>
          <a:prstGeom prst="rect">
            <a:avLst/>
          </a:prstGeom>
          <a:noFill/>
        </p:spPr>
        <p:txBody>
          <a:bodyPr wrap="none" rtlCol="0">
            <a:spAutoFit/>
          </a:bodyPr>
          <a:lstStyle/>
          <a:p>
            <a:pPr>
              <a:spcAft>
                <a:spcPts val="600"/>
              </a:spcAft>
            </a:pPr>
            <a:r>
              <a:rPr lang="en-US" sz="2000" b="1" dirty="0">
                <a:solidFill>
                  <a:schemeClr val="bg1"/>
                </a:solidFill>
              </a:rPr>
              <a:t>AQI</a:t>
            </a:r>
          </a:p>
        </p:txBody>
      </p:sp>
      <p:sp>
        <p:nvSpPr>
          <p:cNvPr id="60" name="TextBox 59">
            <a:extLst>
              <a:ext uri="{FF2B5EF4-FFF2-40B4-BE49-F238E27FC236}">
                <a16:creationId xmlns:a16="http://schemas.microsoft.com/office/drawing/2014/main" id="{92160639-537A-45A7-88C4-835334467842}"/>
              </a:ext>
            </a:extLst>
          </p:cNvPr>
          <p:cNvSpPr txBox="1"/>
          <p:nvPr/>
        </p:nvSpPr>
        <p:spPr>
          <a:xfrm>
            <a:off x="10700365" y="5216438"/>
            <a:ext cx="774571" cy="400110"/>
          </a:xfrm>
          <a:prstGeom prst="rect">
            <a:avLst/>
          </a:prstGeom>
          <a:noFill/>
        </p:spPr>
        <p:txBody>
          <a:bodyPr wrap="none" rtlCol="0">
            <a:spAutoFit/>
          </a:bodyPr>
          <a:lstStyle/>
          <a:p>
            <a:pPr>
              <a:spcAft>
                <a:spcPts val="600"/>
              </a:spcAft>
            </a:pPr>
            <a:r>
              <a:rPr lang="en-US" sz="2000" b="1" dirty="0">
                <a:solidFill>
                  <a:schemeClr val="bg1"/>
                </a:solidFill>
              </a:rPr>
              <a:t>2020</a:t>
            </a:r>
          </a:p>
        </p:txBody>
      </p:sp>
      <p:sp>
        <p:nvSpPr>
          <p:cNvPr id="4" name="TextBox 3">
            <a:extLst>
              <a:ext uri="{FF2B5EF4-FFF2-40B4-BE49-F238E27FC236}">
                <a16:creationId xmlns:a16="http://schemas.microsoft.com/office/drawing/2014/main" id="{E63747C9-5EC6-4E6E-A1AB-8061E4CA5F63}"/>
              </a:ext>
            </a:extLst>
          </p:cNvPr>
          <p:cNvSpPr txBox="1"/>
          <p:nvPr/>
        </p:nvSpPr>
        <p:spPr>
          <a:xfrm>
            <a:off x="10108182" y="3796539"/>
            <a:ext cx="1135247" cy="400110"/>
          </a:xfrm>
          <a:prstGeom prst="rect">
            <a:avLst/>
          </a:prstGeom>
          <a:noFill/>
        </p:spPr>
        <p:txBody>
          <a:bodyPr wrap="none" rtlCol="0">
            <a:spAutoFit/>
          </a:bodyPr>
          <a:lstStyle/>
          <a:p>
            <a:pPr>
              <a:spcAft>
                <a:spcPts val="600"/>
              </a:spcAft>
            </a:pPr>
            <a:r>
              <a:rPr lang="en-US" sz="2000" b="1" dirty="0">
                <a:solidFill>
                  <a:schemeClr val="bg1"/>
                </a:solidFill>
              </a:rPr>
              <a:t>Car Age</a:t>
            </a:r>
          </a:p>
        </p:txBody>
      </p:sp>
    </p:spTree>
    <p:extLst>
      <p:ext uri="{BB962C8B-B14F-4D97-AF65-F5344CB8AC3E}">
        <p14:creationId xmlns:p14="http://schemas.microsoft.com/office/powerpoint/2010/main" val="37735485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 name="Rectangle 15">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42" name="Rectangle 17">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43" name="Top left">
            <a:extLst>
              <a:ext uri="{FF2B5EF4-FFF2-40B4-BE49-F238E27FC236}">
                <a16:creationId xmlns:a16="http://schemas.microsoft.com/office/drawing/2014/main" id="{D4ED21F2-92DE-4312-8DBE-C137E2A19E9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25" y="-1543"/>
            <a:ext cx="2198951" cy="3349518"/>
            <a:chOff x="10849" y="-3086"/>
            <a:chExt cx="2198951" cy="3349518"/>
          </a:xfrm>
        </p:grpSpPr>
        <p:sp>
          <p:nvSpPr>
            <p:cNvPr id="44" name="Freeform: Shape 20">
              <a:extLst>
                <a:ext uri="{FF2B5EF4-FFF2-40B4-BE49-F238E27FC236}">
                  <a16:creationId xmlns:a16="http://schemas.microsoft.com/office/drawing/2014/main" id="{AF87C1C3-17AE-4E8E-92D1-9D9478E580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45" name="Freeform: Shape 21">
              <a:extLst>
                <a:ext uri="{FF2B5EF4-FFF2-40B4-BE49-F238E27FC236}">
                  <a16:creationId xmlns:a16="http://schemas.microsoft.com/office/drawing/2014/main" id="{78317897-0579-4C54-A2C9-1D9E6CFE78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6" name="Freeform: Shape 22">
              <a:extLst>
                <a:ext uri="{FF2B5EF4-FFF2-40B4-BE49-F238E27FC236}">
                  <a16:creationId xmlns:a16="http://schemas.microsoft.com/office/drawing/2014/main" id="{DB10D173-E475-4E91-9B9D-38FB26902A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7" name="Freeform: Shape 23">
              <a:extLst>
                <a:ext uri="{FF2B5EF4-FFF2-40B4-BE49-F238E27FC236}">
                  <a16:creationId xmlns:a16="http://schemas.microsoft.com/office/drawing/2014/main" id="{8DFA5031-46E4-4B54-B410-B2C45429DF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8" name="Freeform: Shape 24">
              <a:extLst>
                <a:ext uri="{FF2B5EF4-FFF2-40B4-BE49-F238E27FC236}">
                  <a16:creationId xmlns:a16="http://schemas.microsoft.com/office/drawing/2014/main" id="{18470EC3-8E74-4E72-84DE-D86003D2FD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49" name="Freeform: Shape 25">
              <a:extLst>
                <a:ext uri="{FF2B5EF4-FFF2-40B4-BE49-F238E27FC236}">
                  <a16:creationId xmlns:a16="http://schemas.microsoft.com/office/drawing/2014/main" id="{31803245-48A5-47F5-9F36-BA72818ED0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0" name="Freeform: Shape 26">
              <a:extLst>
                <a:ext uri="{FF2B5EF4-FFF2-40B4-BE49-F238E27FC236}">
                  <a16:creationId xmlns:a16="http://schemas.microsoft.com/office/drawing/2014/main" id="{CC29F321-A6F8-46F1-9834-04492B97FE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1" name="Freeform: Shape 27">
              <a:extLst>
                <a:ext uri="{FF2B5EF4-FFF2-40B4-BE49-F238E27FC236}">
                  <a16:creationId xmlns:a16="http://schemas.microsoft.com/office/drawing/2014/main" id="{F8467D70-26CD-4313-B6A0-EAF328FA6C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pSp>
      <p:sp>
        <p:nvSpPr>
          <p:cNvPr id="2" name="Title 1">
            <a:extLst>
              <a:ext uri="{FF2B5EF4-FFF2-40B4-BE49-F238E27FC236}">
                <a16:creationId xmlns:a16="http://schemas.microsoft.com/office/drawing/2014/main" id="{7E4398CA-F36B-B044-A203-9EFCF6E9D0FD}"/>
              </a:ext>
            </a:extLst>
          </p:cNvPr>
          <p:cNvSpPr>
            <a:spLocks noGrp="1"/>
          </p:cNvSpPr>
          <p:nvPr>
            <p:ph type="title"/>
          </p:nvPr>
        </p:nvSpPr>
        <p:spPr>
          <a:xfrm>
            <a:off x="1198181" y="168425"/>
            <a:ext cx="9795638" cy="1645419"/>
          </a:xfrm>
        </p:spPr>
        <p:txBody>
          <a:bodyPr anchor="b">
            <a:normAutofit/>
          </a:bodyPr>
          <a:lstStyle/>
          <a:p>
            <a:pPr algn="ctr"/>
            <a:r>
              <a:rPr lang="en-US"/>
              <a:t>Air Quality Index per Body Type for 2009, 2015 and 2020</a:t>
            </a:r>
          </a:p>
        </p:txBody>
      </p:sp>
      <p:sp>
        <p:nvSpPr>
          <p:cNvPr id="52" name="Content Placeholder 12">
            <a:extLst>
              <a:ext uri="{FF2B5EF4-FFF2-40B4-BE49-F238E27FC236}">
                <a16:creationId xmlns:a16="http://schemas.microsoft.com/office/drawing/2014/main" id="{2D939702-577D-4D28-8FEE-2E4FAD115472}"/>
              </a:ext>
            </a:extLst>
          </p:cNvPr>
          <p:cNvSpPr>
            <a:spLocks noGrp="1"/>
          </p:cNvSpPr>
          <p:nvPr>
            <p:ph idx="1"/>
          </p:nvPr>
        </p:nvSpPr>
        <p:spPr>
          <a:xfrm>
            <a:off x="958709" y="1990505"/>
            <a:ext cx="9902983" cy="1342563"/>
          </a:xfrm>
        </p:spPr>
        <p:txBody>
          <a:bodyPr anchor="ctr">
            <a:normAutofit/>
          </a:bodyPr>
          <a:lstStyle/>
          <a:p>
            <a:pPr algn="ctr"/>
            <a:r>
              <a:rPr lang="en-US" sz="1800" dirty="0"/>
              <a:t>There does not seem to be any difference in the type of car and the Air Quality.</a:t>
            </a:r>
          </a:p>
        </p:txBody>
      </p:sp>
      <p:pic>
        <p:nvPicPr>
          <p:cNvPr id="7" name="Picture 6" descr="Chart, bar chart, histogram&#10;&#10;Description automatically generated">
            <a:extLst>
              <a:ext uri="{FF2B5EF4-FFF2-40B4-BE49-F238E27FC236}">
                <a16:creationId xmlns:a16="http://schemas.microsoft.com/office/drawing/2014/main" id="{75EFB4B9-603F-0148-8A91-F3B29300488F}"/>
              </a:ext>
            </a:extLst>
          </p:cNvPr>
          <p:cNvPicPr>
            <a:picLocks noChangeAspect="1"/>
          </p:cNvPicPr>
          <p:nvPr/>
        </p:nvPicPr>
        <p:blipFill>
          <a:blip r:embed="rId2"/>
          <a:stretch>
            <a:fillRect/>
          </a:stretch>
        </p:blipFill>
        <p:spPr>
          <a:xfrm>
            <a:off x="4169915" y="3809058"/>
            <a:ext cx="3849122" cy="2636649"/>
          </a:xfrm>
          <a:prstGeom prst="rect">
            <a:avLst/>
          </a:prstGeom>
        </p:spPr>
      </p:pic>
      <p:pic>
        <p:nvPicPr>
          <p:cNvPr id="9" name="Picture 8" descr="Chart, bar chart&#10;&#10;Description automatically generated">
            <a:extLst>
              <a:ext uri="{FF2B5EF4-FFF2-40B4-BE49-F238E27FC236}">
                <a16:creationId xmlns:a16="http://schemas.microsoft.com/office/drawing/2014/main" id="{6BF959CE-6973-F140-9B75-B29172D76353}"/>
              </a:ext>
            </a:extLst>
          </p:cNvPr>
          <p:cNvPicPr>
            <a:picLocks noChangeAspect="1"/>
          </p:cNvPicPr>
          <p:nvPr/>
        </p:nvPicPr>
        <p:blipFill>
          <a:blip r:embed="rId3"/>
          <a:stretch>
            <a:fillRect/>
          </a:stretch>
        </p:blipFill>
        <p:spPr>
          <a:xfrm>
            <a:off x="8249355" y="3811194"/>
            <a:ext cx="3849122" cy="2636649"/>
          </a:xfrm>
          <a:prstGeom prst="rect">
            <a:avLst/>
          </a:prstGeom>
        </p:spPr>
      </p:pic>
      <p:pic>
        <p:nvPicPr>
          <p:cNvPr id="8" name="Content Placeholder 7" descr="Chart, bar chart&#10;&#10;Description automatically generated">
            <a:extLst>
              <a:ext uri="{FF2B5EF4-FFF2-40B4-BE49-F238E27FC236}">
                <a16:creationId xmlns:a16="http://schemas.microsoft.com/office/drawing/2014/main" id="{08AE2FF3-7A4F-C94B-8179-0B560F757D1D}"/>
              </a:ext>
            </a:extLst>
          </p:cNvPr>
          <p:cNvPicPr>
            <a:picLocks noChangeAspect="1"/>
          </p:cNvPicPr>
          <p:nvPr/>
        </p:nvPicPr>
        <p:blipFill>
          <a:blip r:embed="rId4"/>
          <a:stretch>
            <a:fillRect/>
          </a:stretch>
        </p:blipFill>
        <p:spPr>
          <a:xfrm>
            <a:off x="110063" y="3803226"/>
            <a:ext cx="3877425" cy="2636649"/>
          </a:xfrm>
          <a:prstGeom prst="rect">
            <a:avLst/>
          </a:prstGeom>
        </p:spPr>
      </p:pic>
      <p:grpSp>
        <p:nvGrpSpPr>
          <p:cNvPr id="53" name="Bottom Right">
            <a:extLst>
              <a:ext uri="{FF2B5EF4-FFF2-40B4-BE49-F238E27FC236}">
                <a16:creationId xmlns:a16="http://schemas.microsoft.com/office/drawing/2014/main" id="{25330748-DCD3-40F6-80B6-BBD60F13424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74976" y="3278144"/>
            <a:ext cx="4211600" cy="3581399"/>
            <a:chOff x="7980400" y="3276601"/>
            <a:chExt cx="4211600" cy="3581399"/>
          </a:xfrm>
        </p:grpSpPr>
        <p:grpSp>
          <p:nvGrpSpPr>
            <p:cNvPr id="31" name="Graphic 157">
              <a:extLst>
                <a:ext uri="{FF2B5EF4-FFF2-40B4-BE49-F238E27FC236}">
                  <a16:creationId xmlns:a16="http://schemas.microsoft.com/office/drawing/2014/main" id="{7C76B3F8-E57B-4B84-AFCF-111FFBED9E6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6"/>
              <a:chOff x="4114800" y="1423987"/>
              <a:chExt cx="3961542" cy="4007547"/>
            </a:xfrm>
            <a:noFill/>
          </p:grpSpPr>
          <p:sp>
            <p:nvSpPr>
              <p:cNvPr id="54" name="Freeform: Shape 32">
                <a:extLst>
                  <a:ext uri="{FF2B5EF4-FFF2-40B4-BE49-F238E27FC236}">
                    <a16:creationId xmlns:a16="http://schemas.microsoft.com/office/drawing/2014/main" id="{1F1327FF-A0D9-4C0E-A2D9-BDEBA8A07F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5" name="Freeform: Shape 33">
                <a:extLst>
                  <a:ext uri="{FF2B5EF4-FFF2-40B4-BE49-F238E27FC236}">
                    <a16:creationId xmlns:a16="http://schemas.microsoft.com/office/drawing/2014/main" id="{3EC6B6B4-1322-4A16-96A5-99CA4AC098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6" name="Freeform: Shape 34">
                <a:extLst>
                  <a:ext uri="{FF2B5EF4-FFF2-40B4-BE49-F238E27FC236}">
                    <a16:creationId xmlns:a16="http://schemas.microsoft.com/office/drawing/2014/main" id="{DBE35EC6-17FE-468B-8D53-827021BA98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7" name="Freeform: Shape 35">
                <a:extLst>
                  <a:ext uri="{FF2B5EF4-FFF2-40B4-BE49-F238E27FC236}">
                    <a16:creationId xmlns:a16="http://schemas.microsoft.com/office/drawing/2014/main" id="{CF55A04D-04B8-4EEA-8259-B97C0B9E8F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8" name="Freeform: Shape 36">
                <a:extLst>
                  <a:ext uri="{FF2B5EF4-FFF2-40B4-BE49-F238E27FC236}">
                    <a16:creationId xmlns:a16="http://schemas.microsoft.com/office/drawing/2014/main" id="{C65F71FB-B02A-4D26-83F1-F529612E0D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9" name="Freeform: Shape 37">
                <a:extLst>
                  <a:ext uri="{FF2B5EF4-FFF2-40B4-BE49-F238E27FC236}">
                    <a16:creationId xmlns:a16="http://schemas.microsoft.com/office/drawing/2014/main" id="{965629FE-C08C-4B86-A392-E6717B454A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0" name="Freeform: Shape 38">
                <a:extLst>
                  <a:ext uri="{FF2B5EF4-FFF2-40B4-BE49-F238E27FC236}">
                    <a16:creationId xmlns:a16="http://schemas.microsoft.com/office/drawing/2014/main" id="{2D3C2A6F-3D83-4184-9EF4-34250BA8A8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sp>
          <p:nvSpPr>
            <p:cNvPr id="61" name="Freeform: Shape 31">
              <a:extLst>
                <a:ext uri="{FF2B5EF4-FFF2-40B4-BE49-F238E27FC236}">
                  <a16:creationId xmlns:a16="http://schemas.microsoft.com/office/drawing/2014/main" id="{1FC3D0CE-49BC-4D5A-8326-EE25E39F49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spTree>
    <p:extLst>
      <p:ext uri="{BB962C8B-B14F-4D97-AF65-F5344CB8AC3E}">
        <p14:creationId xmlns:p14="http://schemas.microsoft.com/office/powerpoint/2010/main" val="2918419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417B75-CD8C-E744-BC59-40E2DB23D1CB}"/>
              </a:ext>
            </a:extLst>
          </p:cNvPr>
          <p:cNvSpPr>
            <a:spLocks noGrp="1"/>
          </p:cNvSpPr>
          <p:nvPr>
            <p:ph type="title"/>
          </p:nvPr>
        </p:nvSpPr>
        <p:spPr>
          <a:xfrm>
            <a:off x="1198182" y="559813"/>
            <a:ext cx="10246090" cy="1471193"/>
          </a:xfrm>
        </p:spPr>
        <p:txBody>
          <a:bodyPr>
            <a:normAutofit/>
          </a:bodyPr>
          <a:lstStyle/>
          <a:p>
            <a:r>
              <a:rPr lang="en-US" dirty="0"/>
              <a:t>Air Quality</a:t>
            </a:r>
          </a:p>
        </p:txBody>
      </p:sp>
      <p:graphicFrame>
        <p:nvGraphicFramePr>
          <p:cNvPr id="36" name="Content Placeholder 2">
            <a:extLst>
              <a:ext uri="{FF2B5EF4-FFF2-40B4-BE49-F238E27FC236}">
                <a16:creationId xmlns:a16="http://schemas.microsoft.com/office/drawing/2014/main" id="{905FDE53-7D29-4DE8-84F1-637FB12E0D6E}"/>
              </a:ext>
            </a:extLst>
          </p:cNvPr>
          <p:cNvGraphicFramePr>
            <a:graphicFrameLocks noGrp="1"/>
          </p:cNvGraphicFramePr>
          <p:nvPr>
            <p:ph idx="1"/>
            <p:extLst>
              <p:ext uri="{D42A27DB-BD31-4B8C-83A1-F6EECF244321}">
                <p14:modId xmlns:p14="http://schemas.microsoft.com/office/powerpoint/2010/main" val="3121541561"/>
              </p:ext>
            </p:extLst>
          </p:nvPr>
        </p:nvGraphicFramePr>
        <p:xfrm>
          <a:off x="1198182" y="1588168"/>
          <a:ext cx="7717217" cy="492497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7" name="Graphic 6" descr="Lungs">
            <a:extLst>
              <a:ext uri="{FF2B5EF4-FFF2-40B4-BE49-F238E27FC236}">
                <a16:creationId xmlns:a16="http://schemas.microsoft.com/office/drawing/2014/main" id="{4A469DFC-815F-4EFB-A02B-11DA1BA94CD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701066" y="344862"/>
            <a:ext cx="3084138" cy="3084138"/>
          </a:xfrm>
          <a:prstGeom prst="rect">
            <a:avLst/>
          </a:prstGeom>
        </p:spPr>
      </p:pic>
      <p:sp>
        <p:nvSpPr>
          <p:cNvPr id="5" name="TextBox 4">
            <a:extLst>
              <a:ext uri="{FF2B5EF4-FFF2-40B4-BE49-F238E27FC236}">
                <a16:creationId xmlns:a16="http://schemas.microsoft.com/office/drawing/2014/main" id="{57407E26-888D-E944-BA07-B26D195D681D}"/>
              </a:ext>
            </a:extLst>
          </p:cNvPr>
          <p:cNvSpPr txBox="1"/>
          <p:nvPr/>
        </p:nvSpPr>
        <p:spPr>
          <a:xfrm>
            <a:off x="8021405" y="5928855"/>
            <a:ext cx="3288279" cy="369332"/>
          </a:xfrm>
          <a:prstGeom prst="rect">
            <a:avLst/>
          </a:prstGeom>
          <a:noFill/>
        </p:spPr>
        <p:txBody>
          <a:bodyPr wrap="square" rtlCol="0">
            <a:spAutoFit/>
          </a:bodyPr>
          <a:lstStyle/>
          <a:p>
            <a:r>
              <a:rPr lang="en-US" dirty="0"/>
              <a:t>https://</a:t>
            </a:r>
            <a:r>
              <a:rPr lang="en-US" dirty="0" err="1"/>
              <a:t>www.airnow.gov</a:t>
            </a:r>
            <a:r>
              <a:rPr lang="en-US" dirty="0"/>
              <a:t>/</a:t>
            </a:r>
            <a:r>
              <a:rPr lang="en-US" dirty="0" err="1"/>
              <a:t>aqi</a:t>
            </a:r>
            <a:r>
              <a:rPr lang="en-US" dirty="0"/>
              <a:t>/</a:t>
            </a:r>
          </a:p>
        </p:txBody>
      </p:sp>
    </p:spTree>
    <p:extLst>
      <p:ext uri="{BB962C8B-B14F-4D97-AF65-F5344CB8AC3E}">
        <p14:creationId xmlns:p14="http://schemas.microsoft.com/office/powerpoint/2010/main" val="95004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8" name="Rectangle 17">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20" name="Top left">
            <a:extLst>
              <a:ext uri="{FF2B5EF4-FFF2-40B4-BE49-F238E27FC236}">
                <a16:creationId xmlns:a16="http://schemas.microsoft.com/office/drawing/2014/main" id="{D4ED21F2-92DE-4312-8DBE-C137E2A19E9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25" y="-1543"/>
            <a:ext cx="2198951" cy="3349518"/>
            <a:chOff x="10849" y="-3086"/>
            <a:chExt cx="2198951" cy="3349518"/>
          </a:xfrm>
        </p:grpSpPr>
        <p:sp>
          <p:nvSpPr>
            <p:cNvPr id="21" name="Freeform: Shape 20">
              <a:extLst>
                <a:ext uri="{FF2B5EF4-FFF2-40B4-BE49-F238E27FC236}">
                  <a16:creationId xmlns:a16="http://schemas.microsoft.com/office/drawing/2014/main" id="{AF87C1C3-17AE-4E8E-92D1-9D9478E580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2" name="Freeform: Shape 21">
              <a:extLst>
                <a:ext uri="{FF2B5EF4-FFF2-40B4-BE49-F238E27FC236}">
                  <a16:creationId xmlns:a16="http://schemas.microsoft.com/office/drawing/2014/main" id="{78317897-0579-4C54-A2C9-1D9E6CFE78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3" name="Freeform: Shape 22">
              <a:extLst>
                <a:ext uri="{FF2B5EF4-FFF2-40B4-BE49-F238E27FC236}">
                  <a16:creationId xmlns:a16="http://schemas.microsoft.com/office/drawing/2014/main" id="{DB10D173-E475-4E91-9B9D-38FB26902A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4" name="Freeform: Shape 23">
              <a:extLst>
                <a:ext uri="{FF2B5EF4-FFF2-40B4-BE49-F238E27FC236}">
                  <a16:creationId xmlns:a16="http://schemas.microsoft.com/office/drawing/2014/main" id="{8DFA5031-46E4-4B54-B410-B2C45429DF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5" name="Freeform: Shape 24">
              <a:extLst>
                <a:ext uri="{FF2B5EF4-FFF2-40B4-BE49-F238E27FC236}">
                  <a16:creationId xmlns:a16="http://schemas.microsoft.com/office/drawing/2014/main" id="{18470EC3-8E74-4E72-84DE-D86003D2FD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6" name="Freeform: Shape 25">
              <a:extLst>
                <a:ext uri="{FF2B5EF4-FFF2-40B4-BE49-F238E27FC236}">
                  <a16:creationId xmlns:a16="http://schemas.microsoft.com/office/drawing/2014/main" id="{31803245-48A5-47F5-9F36-BA72818ED0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7" name="Freeform: Shape 26">
              <a:extLst>
                <a:ext uri="{FF2B5EF4-FFF2-40B4-BE49-F238E27FC236}">
                  <a16:creationId xmlns:a16="http://schemas.microsoft.com/office/drawing/2014/main" id="{CC29F321-A6F8-46F1-9834-04492B97FE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8" name="Freeform: Shape 27">
              <a:extLst>
                <a:ext uri="{FF2B5EF4-FFF2-40B4-BE49-F238E27FC236}">
                  <a16:creationId xmlns:a16="http://schemas.microsoft.com/office/drawing/2014/main" id="{F8467D70-26CD-4313-B6A0-EAF328FA6C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pSp>
      <p:sp>
        <p:nvSpPr>
          <p:cNvPr id="2" name="Title 1">
            <a:extLst>
              <a:ext uri="{FF2B5EF4-FFF2-40B4-BE49-F238E27FC236}">
                <a16:creationId xmlns:a16="http://schemas.microsoft.com/office/drawing/2014/main" id="{F7A140CF-C3D3-1F4A-8831-2D9DCC1EFFC1}"/>
              </a:ext>
            </a:extLst>
          </p:cNvPr>
          <p:cNvSpPr>
            <a:spLocks noGrp="1"/>
          </p:cNvSpPr>
          <p:nvPr>
            <p:ph type="title"/>
          </p:nvPr>
        </p:nvSpPr>
        <p:spPr>
          <a:xfrm>
            <a:off x="1198181" y="168425"/>
            <a:ext cx="9795638" cy="1645419"/>
          </a:xfrm>
        </p:spPr>
        <p:txBody>
          <a:bodyPr anchor="b">
            <a:normAutofit/>
          </a:bodyPr>
          <a:lstStyle/>
          <a:p>
            <a:pPr algn="ctr"/>
            <a:r>
              <a:rPr lang="en-US" dirty="0"/>
              <a:t>Air Quality Index for Private vs Commercial cars</a:t>
            </a:r>
            <a:endParaRPr lang="en-US"/>
          </a:p>
        </p:txBody>
      </p:sp>
      <p:sp>
        <p:nvSpPr>
          <p:cNvPr id="13" name="Content Placeholder 12">
            <a:extLst>
              <a:ext uri="{FF2B5EF4-FFF2-40B4-BE49-F238E27FC236}">
                <a16:creationId xmlns:a16="http://schemas.microsoft.com/office/drawing/2014/main" id="{5278C444-C12E-4A8B-ABDC-DAA9465AFD11}"/>
              </a:ext>
            </a:extLst>
          </p:cNvPr>
          <p:cNvSpPr>
            <a:spLocks noGrp="1"/>
          </p:cNvSpPr>
          <p:nvPr>
            <p:ph idx="1"/>
          </p:nvPr>
        </p:nvSpPr>
        <p:spPr>
          <a:xfrm>
            <a:off x="687420" y="1990505"/>
            <a:ext cx="10890482" cy="1743915"/>
          </a:xfrm>
        </p:spPr>
        <p:txBody>
          <a:bodyPr anchor="ctr">
            <a:normAutofit/>
          </a:bodyPr>
          <a:lstStyle/>
          <a:p>
            <a:r>
              <a:rPr lang="en-US" sz="1800" dirty="0"/>
              <a:t>In 2009, areas with more commercial vehicles had a higher Air Quality Index which means poorer air quality.  </a:t>
            </a:r>
          </a:p>
          <a:p>
            <a:r>
              <a:rPr lang="en-US" sz="1800" dirty="0"/>
              <a:t>In 2015, the air quality between commercial and private vehicles was almost the same.  </a:t>
            </a:r>
          </a:p>
          <a:p>
            <a:r>
              <a:rPr lang="en-US" sz="1800" dirty="0"/>
              <a:t>In 2020, the air quality in areas with private vehicles was more than those with commercial vehicles.</a:t>
            </a:r>
          </a:p>
        </p:txBody>
      </p:sp>
      <p:grpSp>
        <p:nvGrpSpPr>
          <p:cNvPr id="30" name="Bottom Right">
            <a:extLst>
              <a:ext uri="{FF2B5EF4-FFF2-40B4-BE49-F238E27FC236}">
                <a16:creationId xmlns:a16="http://schemas.microsoft.com/office/drawing/2014/main" id="{25330748-DCD3-40F6-80B6-BBD60F13424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74976" y="3278144"/>
            <a:ext cx="4211600" cy="3581399"/>
            <a:chOff x="7980400" y="3276601"/>
            <a:chExt cx="4211600" cy="3581399"/>
          </a:xfrm>
        </p:grpSpPr>
        <p:grpSp>
          <p:nvGrpSpPr>
            <p:cNvPr id="31" name="Graphic 157">
              <a:extLst>
                <a:ext uri="{FF2B5EF4-FFF2-40B4-BE49-F238E27FC236}">
                  <a16:creationId xmlns:a16="http://schemas.microsoft.com/office/drawing/2014/main" id="{7C76B3F8-E57B-4B84-AFCF-111FFBED9E6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6"/>
              <a:chOff x="4114800" y="1423987"/>
              <a:chExt cx="3961542" cy="4007547"/>
            </a:xfrm>
            <a:noFill/>
          </p:grpSpPr>
          <p:sp>
            <p:nvSpPr>
              <p:cNvPr id="33" name="Freeform: Shape 32">
                <a:extLst>
                  <a:ext uri="{FF2B5EF4-FFF2-40B4-BE49-F238E27FC236}">
                    <a16:creationId xmlns:a16="http://schemas.microsoft.com/office/drawing/2014/main" id="{1F1327FF-A0D9-4C0E-A2D9-BDEBA8A07F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4" name="Freeform: Shape 33">
                <a:extLst>
                  <a:ext uri="{FF2B5EF4-FFF2-40B4-BE49-F238E27FC236}">
                    <a16:creationId xmlns:a16="http://schemas.microsoft.com/office/drawing/2014/main" id="{3EC6B6B4-1322-4A16-96A5-99CA4AC098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5" name="Freeform: Shape 34">
                <a:extLst>
                  <a:ext uri="{FF2B5EF4-FFF2-40B4-BE49-F238E27FC236}">
                    <a16:creationId xmlns:a16="http://schemas.microsoft.com/office/drawing/2014/main" id="{DBE35EC6-17FE-468B-8D53-827021BA98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6" name="Freeform: Shape 35">
                <a:extLst>
                  <a:ext uri="{FF2B5EF4-FFF2-40B4-BE49-F238E27FC236}">
                    <a16:creationId xmlns:a16="http://schemas.microsoft.com/office/drawing/2014/main" id="{CF55A04D-04B8-4EEA-8259-B97C0B9E8F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7" name="Freeform: Shape 36">
                <a:extLst>
                  <a:ext uri="{FF2B5EF4-FFF2-40B4-BE49-F238E27FC236}">
                    <a16:creationId xmlns:a16="http://schemas.microsoft.com/office/drawing/2014/main" id="{C65F71FB-B02A-4D26-83F1-F529612E0D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8" name="Freeform: Shape 37">
                <a:extLst>
                  <a:ext uri="{FF2B5EF4-FFF2-40B4-BE49-F238E27FC236}">
                    <a16:creationId xmlns:a16="http://schemas.microsoft.com/office/drawing/2014/main" id="{965629FE-C08C-4B86-A392-E6717B454A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9" name="Freeform: Shape 38">
                <a:extLst>
                  <a:ext uri="{FF2B5EF4-FFF2-40B4-BE49-F238E27FC236}">
                    <a16:creationId xmlns:a16="http://schemas.microsoft.com/office/drawing/2014/main" id="{2D3C2A6F-3D83-4184-9EF4-34250BA8A8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sp>
          <p:nvSpPr>
            <p:cNvPr id="32" name="Freeform: Shape 31">
              <a:extLst>
                <a:ext uri="{FF2B5EF4-FFF2-40B4-BE49-F238E27FC236}">
                  <a16:creationId xmlns:a16="http://schemas.microsoft.com/office/drawing/2014/main" id="{1FC3D0CE-49BC-4D5A-8326-EE25E39F49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pic>
        <p:nvPicPr>
          <p:cNvPr id="4" name="Picture 3" descr="Chart, box and whisker chart&#10;&#10;Description automatically generated">
            <a:extLst>
              <a:ext uri="{FF2B5EF4-FFF2-40B4-BE49-F238E27FC236}">
                <a16:creationId xmlns:a16="http://schemas.microsoft.com/office/drawing/2014/main" id="{9BBAAA97-95D6-0A43-8AC3-EC839F9E5E1C}"/>
              </a:ext>
            </a:extLst>
          </p:cNvPr>
          <p:cNvPicPr>
            <a:picLocks noChangeAspect="1"/>
          </p:cNvPicPr>
          <p:nvPr/>
        </p:nvPicPr>
        <p:blipFill>
          <a:blip r:embed="rId2"/>
          <a:stretch>
            <a:fillRect/>
          </a:stretch>
        </p:blipFill>
        <p:spPr>
          <a:xfrm>
            <a:off x="402355" y="3945382"/>
            <a:ext cx="3516194" cy="2506678"/>
          </a:xfrm>
          <a:prstGeom prst="rect">
            <a:avLst/>
          </a:prstGeom>
        </p:spPr>
      </p:pic>
      <p:pic>
        <p:nvPicPr>
          <p:cNvPr id="8" name="Picture 7" descr="Chart, box and whisker chart&#10;&#10;Description automatically generated">
            <a:extLst>
              <a:ext uri="{FF2B5EF4-FFF2-40B4-BE49-F238E27FC236}">
                <a16:creationId xmlns:a16="http://schemas.microsoft.com/office/drawing/2014/main" id="{26525D85-995A-364F-8B1E-08BD50263241}"/>
              </a:ext>
            </a:extLst>
          </p:cNvPr>
          <p:cNvPicPr>
            <a:picLocks noChangeAspect="1"/>
          </p:cNvPicPr>
          <p:nvPr/>
        </p:nvPicPr>
        <p:blipFill>
          <a:blip r:embed="rId3"/>
          <a:stretch>
            <a:fillRect/>
          </a:stretch>
        </p:blipFill>
        <p:spPr>
          <a:xfrm>
            <a:off x="4368283" y="3949589"/>
            <a:ext cx="3516194" cy="2506678"/>
          </a:xfrm>
          <a:prstGeom prst="rect">
            <a:avLst/>
          </a:prstGeom>
        </p:spPr>
      </p:pic>
      <p:pic>
        <p:nvPicPr>
          <p:cNvPr id="11" name="Picture 10" descr="Chart, box and whisker chart&#10;&#10;Description automatically generated">
            <a:extLst>
              <a:ext uri="{FF2B5EF4-FFF2-40B4-BE49-F238E27FC236}">
                <a16:creationId xmlns:a16="http://schemas.microsoft.com/office/drawing/2014/main" id="{25F4D121-0BC4-CA4C-9AC9-546A27A61F3D}"/>
              </a:ext>
            </a:extLst>
          </p:cNvPr>
          <p:cNvPicPr>
            <a:picLocks noChangeAspect="1"/>
          </p:cNvPicPr>
          <p:nvPr/>
        </p:nvPicPr>
        <p:blipFill>
          <a:blip r:embed="rId4"/>
          <a:stretch>
            <a:fillRect/>
          </a:stretch>
        </p:blipFill>
        <p:spPr>
          <a:xfrm>
            <a:off x="8294472" y="3949589"/>
            <a:ext cx="3516194" cy="2506678"/>
          </a:xfrm>
          <a:prstGeom prst="rect">
            <a:avLst/>
          </a:prstGeom>
        </p:spPr>
      </p:pic>
    </p:spTree>
    <p:extLst>
      <p:ext uri="{BB962C8B-B14F-4D97-AF65-F5344CB8AC3E}">
        <p14:creationId xmlns:p14="http://schemas.microsoft.com/office/powerpoint/2010/main" val="34705212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140CF-C3D3-1F4A-8831-2D9DCC1EFFC1}"/>
              </a:ext>
            </a:extLst>
          </p:cNvPr>
          <p:cNvSpPr>
            <a:spLocks noGrp="1"/>
          </p:cNvSpPr>
          <p:nvPr>
            <p:ph type="title"/>
          </p:nvPr>
        </p:nvSpPr>
        <p:spPr>
          <a:xfrm>
            <a:off x="1198181" y="168425"/>
            <a:ext cx="9795638" cy="1645419"/>
          </a:xfrm>
        </p:spPr>
        <p:txBody>
          <a:bodyPr anchor="b">
            <a:normAutofit/>
          </a:bodyPr>
          <a:lstStyle/>
          <a:p>
            <a:pPr algn="ctr"/>
            <a:r>
              <a:rPr lang="en-US" dirty="0"/>
              <a:t>Air Quality Index vs.</a:t>
            </a:r>
            <a:br>
              <a:rPr lang="en-US" dirty="0"/>
            </a:br>
            <a:r>
              <a:rPr lang="en-US" dirty="0"/>
              <a:t>”Green” Electric/Hybrid Vehicles.</a:t>
            </a:r>
          </a:p>
        </p:txBody>
      </p:sp>
      <p:sp>
        <p:nvSpPr>
          <p:cNvPr id="13" name="Content Placeholder 12">
            <a:extLst>
              <a:ext uri="{FF2B5EF4-FFF2-40B4-BE49-F238E27FC236}">
                <a16:creationId xmlns:a16="http://schemas.microsoft.com/office/drawing/2014/main" id="{5278C444-C12E-4A8B-ABDC-DAA9465AFD11}"/>
              </a:ext>
            </a:extLst>
          </p:cNvPr>
          <p:cNvSpPr>
            <a:spLocks noGrp="1"/>
          </p:cNvSpPr>
          <p:nvPr>
            <p:ph idx="1"/>
          </p:nvPr>
        </p:nvSpPr>
        <p:spPr>
          <a:xfrm>
            <a:off x="650759" y="1847771"/>
            <a:ext cx="10890482" cy="1743915"/>
          </a:xfrm>
        </p:spPr>
        <p:txBody>
          <a:bodyPr anchor="ctr">
            <a:normAutofit lnSpcReduction="10000"/>
          </a:bodyPr>
          <a:lstStyle/>
          <a:p>
            <a:r>
              <a:rPr lang="en-US" sz="1800" dirty="0"/>
              <a:t>Given the low r- squared values:</a:t>
            </a:r>
          </a:p>
          <a:p>
            <a:pPr lvl="1"/>
            <a:r>
              <a:rPr lang="en-US" sz="1600" dirty="0"/>
              <a:t>2009 -  2.2896326595606945e-07</a:t>
            </a:r>
          </a:p>
          <a:p>
            <a:pPr lvl="1"/>
            <a:r>
              <a:rPr lang="en-US" sz="1600" dirty="0"/>
              <a:t>2015 -  0.0018160267526019039</a:t>
            </a:r>
          </a:p>
          <a:p>
            <a:pPr lvl="1"/>
            <a:r>
              <a:rPr lang="en-US" sz="1600" dirty="0"/>
              <a:t>2020 -  0.16217576809651804</a:t>
            </a:r>
          </a:p>
          <a:p>
            <a:r>
              <a:rPr lang="en-US" sz="1800" dirty="0"/>
              <a:t>There is no Correlation between AQI index and the number of “Green” vehicles in a zip code area. </a:t>
            </a:r>
          </a:p>
          <a:p>
            <a:endParaRPr lang="en-US" sz="1800" dirty="0"/>
          </a:p>
        </p:txBody>
      </p:sp>
      <p:pic>
        <p:nvPicPr>
          <p:cNvPr id="17" name="Picture 16" descr="Chart, line chart&#10;&#10;Description automatically generated">
            <a:extLst>
              <a:ext uri="{FF2B5EF4-FFF2-40B4-BE49-F238E27FC236}">
                <a16:creationId xmlns:a16="http://schemas.microsoft.com/office/drawing/2014/main" id="{8E435C55-811C-8C40-BBE1-AA7349B8126C}"/>
              </a:ext>
            </a:extLst>
          </p:cNvPr>
          <p:cNvPicPr>
            <a:picLocks noChangeAspect="1"/>
          </p:cNvPicPr>
          <p:nvPr/>
        </p:nvPicPr>
        <p:blipFill>
          <a:blip r:embed="rId2"/>
          <a:stretch>
            <a:fillRect/>
          </a:stretch>
        </p:blipFill>
        <p:spPr>
          <a:xfrm>
            <a:off x="8024595" y="3591686"/>
            <a:ext cx="4086434" cy="3250395"/>
          </a:xfrm>
          <a:prstGeom prst="rect">
            <a:avLst/>
          </a:prstGeom>
        </p:spPr>
      </p:pic>
      <p:pic>
        <p:nvPicPr>
          <p:cNvPr id="29" name="Picture 28" descr="Chart, scatter chart&#10;&#10;Description automatically generated">
            <a:extLst>
              <a:ext uri="{FF2B5EF4-FFF2-40B4-BE49-F238E27FC236}">
                <a16:creationId xmlns:a16="http://schemas.microsoft.com/office/drawing/2014/main" id="{9D0EBE4B-0558-0A49-954F-FBB2CF7B2BF9}"/>
              </a:ext>
            </a:extLst>
          </p:cNvPr>
          <p:cNvPicPr>
            <a:picLocks noChangeAspect="1"/>
          </p:cNvPicPr>
          <p:nvPr/>
        </p:nvPicPr>
        <p:blipFill>
          <a:blip r:embed="rId3"/>
          <a:stretch>
            <a:fillRect/>
          </a:stretch>
        </p:blipFill>
        <p:spPr>
          <a:xfrm>
            <a:off x="80971" y="3591686"/>
            <a:ext cx="4187868" cy="3331077"/>
          </a:xfrm>
          <a:prstGeom prst="rect">
            <a:avLst/>
          </a:prstGeom>
        </p:spPr>
      </p:pic>
      <p:pic>
        <p:nvPicPr>
          <p:cNvPr id="41" name="Picture 40" descr="Chart, scatter chart&#10;&#10;Description automatically generated">
            <a:extLst>
              <a:ext uri="{FF2B5EF4-FFF2-40B4-BE49-F238E27FC236}">
                <a16:creationId xmlns:a16="http://schemas.microsoft.com/office/drawing/2014/main" id="{56975B5B-15C2-8840-97BE-FC4A406FB7D7}"/>
              </a:ext>
            </a:extLst>
          </p:cNvPr>
          <p:cNvPicPr>
            <a:picLocks noChangeAspect="1"/>
          </p:cNvPicPr>
          <p:nvPr/>
        </p:nvPicPr>
        <p:blipFill>
          <a:blip r:embed="rId4"/>
          <a:stretch>
            <a:fillRect/>
          </a:stretch>
        </p:blipFill>
        <p:spPr>
          <a:xfrm>
            <a:off x="4052782" y="3591686"/>
            <a:ext cx="4187870" cy="3331078"/>
          </a:xfrm>
          <a:prstGeom prst="rect">
            <a:avLst/>
          </a:prstGeom>
        </p:spPr>
      </p:pic>
    </p:spTree>
    <p:extLst>
      <p:ext uri="{BB962C8B-B14F-4D97-AF65-F5344CB8AC3E}">
        <p14:creationId xmlns:p14="http://schemas.microsoft.com/office/powerpoint/2010/main" val="32801964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4398CA-F36B-B044-A203-9EFCF6E9D0FD}"/>
              </a:ext>
            </a:extLst>
          </p:cNvPr>
          <p:cNvSpPr>
            <a:spLocks noGrp="1"/>
          </p:cNvSpPr>
          <p:nvPr>
            <p:ph type="title"/>
          </p:nvPr>
        </p:nvSpPr>
        <p:spPr>
          <a:xfrm>
            <a:off x="1198181" y="168425"/>
            <a:ext cx="9795638" cy="1645419"/>
          </a:xfrm>
        </p:spPr>
        <p:txBody>
          <a:bodyPr anchor="b">
            <a:normAutofit/>
          </a:bodyPr>
          <a:lstStyle/>
          <a:p>
            <a:pPr algn="ctr"/>
            <a:r>
              <a:rPr lang="en-US" dirty="0"/>
              <a:t>Comparison of ”Green” Vehicle Counts and NY Statewide Mean</a:t>
            </a:r>
          </a:p>
        </p:txBody>
      </p:sp>
      <p:sp>
        <p:nvSpPr>
          <p:cNvPr id="52" name="Content Placeholder 12">
            <a:extLst>
              <a:ext uri="{FF2B5EF4-FFF2-40B4-BE49-F238E27FC236}">
                <a16:creationId xmlns:a16="http://schemas.microsoft.com/office/drawing/2014/main" id="{2D939702-577D-4D28-8FEE-2E4FAD115472}"/>
              </a:ext>
            </a:extLst>
          </p:cNvPr>
          <p:cNvSpPr>
            <a:spLocks noGrp="1"/>
          </p:cNvSpPr>
          <p:nvPr>
            <p:ph idx="1"/>
          </p:nvPr>
        </p:nvSpPr>
        <p:spPr>
          <a:xfrm>
            <a:off x="958710" y="1990505"/>
            <a:ext cx="3251550" cy="4420343"/>
          </a:xfrm>
        </p:spPr>
        <p:txBody>
          <a:bodyPr anchor="ctr">
            <a:normAutofit/>
          </a:bodyPr>
          <a:lstStyle/>
          <a:p>
            <a:r>
              <a:rPr lang="en-US" sz="1800" dirty="0"/>
              <a:t>Using our 3 datasets it is  evident that both the number of “Green” vehicles in the state and the mean (average numbers of green vehicles per zip code within the state) have increased dramatically.</a:t>
            </a:r>
          </a:p>
          <a:p>
            <a:r>
              <a:rPr lang="en-US" sz="1800" dirty="0"/>
              <a:t>Green Vehicles ownership</a:t>
            </a:r>
          </a:p>
          <a:p>
            <a:pPr lvl="1"/>
            <a:r>
              <a:rPr lang="en-US" sz="1400" dirty="0"/>
              <a:t>From a low of 70 statewide in 2009 to 14,455 in 2020</a:t>
            </a:r>
          </a:p>
          <a:p>
            <a:pPr lvl="1"/>
            <a:r>
              <a:rPr lang="en-US" sz="1400" dirty="0"/>
              <a:t>Mean has increased from .04 to 12.51</a:t>
            </a:r>
          </a:p>
        </p:txBody>
      </p:sp>
      <p:pic>
        <p:nvPicPr>
          <p:cNvPr id="4" name="Picture 3" descr="Chart, histogram&#10;&#10;Description automatically generated">
            <a:extLst>
              <a:ext uri="{FF2B5EF4-FFF2-40B4-BE49-F238E27FC236}">
                <a16:creationId xmlns:a16="http://schemas.microsoft.com/office/drawing/2014/main" id="{6074536C-2FFE-C249-A644-37BA77EBA503}"/>
              </a:ext>
            </a:extLst>
          </p:cNvPr>
          <p:cNvPicPr>
            <a:picLocks noChangeAspect="1"/>
          </p:cNvPicPr>
          <p:nvPr/>
        </p:nvPicPr>
        <p:blipFill>
          <a:blip r:embed="rId2"/>
          <a:stretch>
            <a:fillRect/>
          </a:stretch>
        </p:blipFill>
        <p:spPr>
          <a:xfrm>
            <a:off x="3990872" y="1682996"/>
            <a:ext cx="7981740" cy="5281022"/>
          </a:xfrm>
          <a:prstGeom prst="rect">
            <a:avLst/>
          </a:prstGeom>
        </p:spPr>
      </p:pic>
    </p:spTree>
    <p:extLst>
      <p:ext uri="{BB962C8B-B14F-4D97-AF65-F5344CB8AC3E}">
        <p14:creationId xmlns:p14="http://schemas.microsoft.com/office/powerpoint/2010/main" val="12447318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140CF-C3D3-1F4A-8831-2D9DCC1EFFC1}"/>
              </a:ext>
            </a:extLst>
          </p:cNvPr>
          <p:cNvSpPr>
            <a:spLocks noGrp="1"/>
          </p:cNvSpPr>
          <p:nvPr>
            <p:ph type="title"/>
          </p:nvPr>
        </p:nvSpPr>
        <p:spPr>
          <a:xfrm>
            <a:off x="1198181" y="168425"/>
            <a:ext cx="9795638" cy="1645419"/>
          </a:xfrm>
        </p:spPr>
        <p:txBody>
          <a:bodyPr anchor="b">
            <a:normAutofit/>
          </a:bodyPr>
          <a:lstStyle/>
          <a:p>
            <a:pPr algn="ctr"/>
            <a:r>
              <a:rPr lang="en-US" dirty="0"/>
              <a:t>Distribution of ”Green” vehicles in relation to AQI 2009</a:t>
            </a:r>
          </a:p>
        </p:txBody>
      </p:sp>
      <p:sp>
        <p:nvSpPr>
          <p:cNvPr id="13" name="Content Placeholder 12">
            <a:extLst>
              <a:ext uri="{FF2B5EF4-FFF2-40B4-BE49-F238E27FC236}">
                <a16:creationId xmlns:a16="http://schemas.microsoft.com/office/drawing/2014/main" id="{5278C444-C12E-4A8B-ABDC-DAA9465AFD11}"/>
              </a:ext>
            </a:extLst>
          </p:cNvPr>
          <p:cNvSpPr>
            <a:spLocks noGrp="1"/>
          </p:cNvSpPr>
          <p:nvPr>
            <p:ph idx="1"/>
          </p:nvPr>
        </p:nvSpPr>
        <p:spPr>
          <a:xfrm>
            <a:off x="687420" y="1990505"/>
            <a:ext cx="3129206" cy="4423547"/>
          </a:xfrm>
        </p:spPr>
        <p:txBody>
          <a:bodyPr anchor="ctr">
            <a:normAutofit/>
          </a:bodyPr>
          <a:lstStyle/>
          <a:p>
            <a:r>
              <a:rPr lang="en-US" sz="1800" dirty="0"/>
              <a:t>Vehicle density of “Green” vehicles is greatest in Urban areas vs. rural.</a:t>
            </a:r>
          </a:p>
          <a:p>
            <a:r>
              <a:rPr lang="en-US" sz="1800" dirty="0"/>
              <a:t>Ownership if “Green” vehicles appears to have little impact on  AQI</a:t>
            </a:r>
          </a:p>
        </p:txBody>
      </p:sp>
      <p:pic>
        <p:nvPicPr>
          <p:cNvPr id="14" name="Picture 13" descr="Map&#10;&#10;Description automatically generated">
            <a:extLst>
              <a:ext uri="{FF2B5EF4-FFF2-40B4-BE49-F238E27FC236}">
                <a16:creationId xmlns:a16="http://schemas.microsoft.com/office/drawing/2014/main" id="{D236DB4F-6202-9C44-A7B2-2F7DE29BC34F}"/>
              </a:ext>
            </a:extLst>
          </p:cNvPr>
          <p:cNvPicPr>
            <a:picLocks noChangeAspect="1"/>
          </p:cNvPicPr>
          <p:nvPr/>
        </p:nvPicPr>
        <p:blipFill>
          <a:blip r:embed="rId2"/>
          <a:stretch>
            <a:fillRect/>
          </a:stretch>
        </p:blipFill>
        <p:spPr>
          <a:xfrm>
            <a:off x="4397072" y="1990505"/>
            <a:ext cx="7304598" cy="4565374"/>
          </a:xfrm>
          <a:prstGeom prst="rect">
            <a:avLst/>
          </a:prstGeom>
        </p:spPr>
      </p:pic>
    </p:spTree>
    <p:extLst>
      <p:ext uri="{BB962C8B-B14F-4D97-AF65-F5344CB8AC3E}">
        <p14:creationId xmlns:p14="http://schemas.microsoft.com/office/powerpoint/2010/main" val="7986605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140CF-C3D3-1F4A-8831-2D9DCC1EFFC1}"/>
              </a:ext>
            </a:extLst>
          </p:cNvPr>
          <p:cNvSpPr>
            <a:spLocks noGrp="1"/>
          </p:cNvSpPr>
          <p:nvPr>
            <p:ph type="title"/>
          </p:nvPr>
        </p:nvSpPr>
        <p:spPr>
          <a:xfrm>
            <a:off x="1198181" y="168425"/>
            <a:ext cx="9795638" cy="1645419"/>
          </a:xfrm>
        </p:spPr>
        <p:txBody>
          <a:bodyPr anchor="b">
            <a:normAutofit/>
          </a:bodyPr>
          <a:lstStyle/>
          <a:p>
            <a:pPr algn="ctr"/>
            <a:r>
              <a:rPr lang="en-US" dirty="0"/>
              <a:t>Distribution of ”Green” vehicles in relation to AQI 2015</a:t>
            </a:r>
          </a:p>
        </p:txBody>
      </p:sp>
      <p:sp>
        <p:nvSpPr>
          <p:cNvPr id="13" name="Content Placeholder 12">
            <a:extLst>
              <a:ext uri="{FF2B5EF4-FFF2-40B4-BE49-F238E27FC236}">
                <a16:creationId xmlns:a16="http://schemas.microsoft.com/office/drawing/2014/main" id="{5278C444-C12E-4A8B-ABDC-DAA9465AFD11}"/>
              </a:ext>
            </a:extLst>
          </p:cNvPr>
          <p:cNvSpPr>
            <a:spLocks noGrp="1"/>
          </p:cNvSpPr>
          <p:nvPr>
            <p:ph idx="1"/>
          </p:nvPr>
        </p:nvSpPr>
        <p:spPr>
          <a:xfrm>
            <a:off x="687420" y="1990505"/>
            <a:ext cx="3129206" cy="4423547"/>
          </a:xfrm>
        </p:spPr>
        <p:txBody>
          <a:bodyPr anchor="ctr">
            <a:normAutofit fontScale="92500" lnSpcReduction="20000"/>
          </a:bodyPr>
          <a:lstStyle/>
          <a:p>
            <a:r>
              <a:rPr lang="en-US" sz="1800" dirty="0"/>
              <a:t>Vehicle density of “Green” vehicles continues to be greatest in Urban areas vs. rural.</a:t>
            </a:r>
          </a:p>
          <a:p>
            <a:r>
              <a:rPr lang="en-US" sz="1800" dirty="0"/>
              <a:t>Ownership if “Green” vehicles appears to have little impact on  AQI</a:t>
            </a:r>
          </a:p>
          <a:p>
            <a:r>
              <a:rPr lang="en-US" sz="1800" dirty="0"/>
              <a:t>AQI appears to be getting better. </a:t>
            </a:r>
          </a:p>
          <a:p>
            <a:r>
              <a:rPr lang="en-US" sz="1800" dirty="0"/>
              <a:t>Larger indicators for vehicle locations indicate larger number of vehicles in that zip.</a:t>
            </a:r>
          </a:p>
          <a:p>
            <a:r>
              <a:rPr lang="en-US" sz="1800" dirty="0"/>
              <a:t>We see an increase in number of total “Green” vehicles overall in the state. </a:t>
            </a:r>
          </a:p>
        </p:txBody>
      </p:sp>
      <p:pic>
        <p:nvPicPr>
          <p:cNvPr id="4" name="Picture 3" descr="Map&#10;&#10;Description automatically generated">
            <a:extLst>
              <a:ext uri="{FF2B5EF4-FFF2-40B4-BE49-F238E27FC236}">
                <a16:creationId xmlns:a16="http://schemas.microsoft.com/office/drawing/2014/main" id="{5D16C834-8F9F-F249-9429-A6192DD84CA1}"/>
              </a:ext>
            </a:extLst>
          </p:cNvPr>
          <p:cNvPicPr>
            <a:picLocks noChangeAspect="1"/>
          </p:cNvPicPr>
          <p:nvPr/>
        </p:nvPicPr>
        <p:blipFill>
          <a:blip r:embed="rId2"/>
          <a:stretch>
            <a:fillRect/>
          </a:stretch>
        </p:blipFill>
        <p:spPr>
          <a:xfrm>
            <a:off x="4465982" y="1990505"/>
            <a:ext cx="7301948" cy="4563718"/>
          </a:xfrm>
          <a:prstGeom prst="rect">
            <a:avLst/>
          </a:prstGeom>
        </p:spPr>
      </p:pic>
    </p:spTree>
    <p:extLst>
      <p:ext uri="{BB962C8B-B14F-4D97-AF65-F5344CB8AC3E}">
        <p14:creationId xmlns:p14="http://schemas.microsoft.com/office/powerpoint/2010/main" val="2876499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140CF-C3D3-1F4A-8831-2D9DCC1EFFC1}"/>
              </a:ext>
            </a:extLst>
          </p:cNvPr>
          <p:cNvSpPr>
            <a:spLocks noGrp="1"/>
          </p:cNvSpPr>
          <p:nvPr>
            <p:ph type="title"/>
          </p:nvPr>
        </p:nvSpPr>
        <p:spPr>
          <a:xfrm>
            <a:off x="1198181" y="168425"/>
            <a:ext cx="9795638" cy="1645419"/>
          </a:xfrm>
        </p:spPr>
        <p:txBody>
          <a:bodyPr anchor="b">
            <a:normAutofit/>
          </a:bodyPr>
          <a:lstStyle/>
          <a:p>
            <a:pPr algn="ctr"/>
            <a:r>
              <a:rPr lang="en-US" dirty="0"/>
              <a:t>Distribution of ”Green” vehicles in relation to AQI 2020</a:t>
            </a:r>
          </a:p>
        </p:txBody>
      </p:sp>
      <p:sp>
        <p:nvSpPr>
          <p:cNvPr id="13" name="Content Placeholder 12">
            <a:extLst>
              <a:ext uri="{FF2B5EF4-FFF2-40B4-BE49-F238E27FC236}">
                <a16:creationId xmlns:a16="http://schemas.microsoft.com/office/drawing/2014/main" id="{5278C444-C12E-4A8B-ABDC-DAA9465AFD11}"/>
              </a:ext>
            </a:extLst>
          </p:cNvPr>
          <p:cNvSpPr>
            <a:spLocks noGrp="1"/>
          </p:cNvSpPr>
          <p:nvPr>
            <p:ph idx="1"/>
          </p:nvPr>
        </p:nvSpPr>
        <p:spPr>
          <a:xfrm>
            <a:off x="687420" y="2319130"/>
            <a:ext cx="3129206" cy="4094922"/>
          </a:xfrm>
        </p:spPr>
        <p:txBody>
          <a:bodyPr anchor="ctr">
            <a:normAutofit lnSpcReduction="10000"/>
          </a:bodyPr>
          <a:lstStyle/>
          <a:p>
            <a:r>
              <a:rPr lang="en-US" sz="1800" dirty="0"/>
              <a:t>Vehicle density of “Green” vehicles continues to be greatest in Urban areas vs. rural.</a:t>
            </a:r>
          </a:p>
          <a:p>
            <a:r>
              <a:rPr lang="en-US" sz="1800" dirty="0"/>
              <a:t>Ownership if “Green” vehicles appears to have little impact on  AQI</a:t>
            </a:r>
          </a:p>
          <a:p>
            <a:r>
              <a:rPr lang="en-US" sz="1800" dirty="0"/>
              <a:t>AQI diminishes for some unknown factor.</a:t>
            </a:r>
          </a:p>
          <a:p>
            <a:r>
              <a:rPr lang="en-US" sz="1800" dirty="0"/>
              <a:t>Continued increase in number of total “Green” vehicles overall in the state. </a:t>
            </a:r>
          </a:p>
          <a:p>
            <a:endParaRPr lang="en-US" sz="1800" dirty="0"/>
          </a:p>
        </p:txBody>
      </p:sp>
      <p:pic>
        <p:nvPicPr>
          <p:cNvPr id="6" name="Picture 5" descr="Map&#10;&#10;Description automatically generated">
            <a:extLst>
              <a:ext uri="{FF2B5EF4-FFF2-40B4-BE49-F238E27FC236}">
                <a16:creationId xmlns:a16="http://schemas.microsoft.com/office/drawing/2014/main" id="{431E4A55-AFC6-E749-B6F2-E6B87BE7090C}"/>
              </a:ext>
            </a:extLst>
          </p:cNvPr>
          <p:cNvPicPr>
            <a:picLocks noChangeAspect="1"/>
          </p:cNvPicPr>
          <p:nvPr/>
        </p:nvPicPr>
        <p:blipFill>
          <a:blip r:embed="rId2"/>
          <a:stretch>
            <a:fillRect/>
          </a:stretch>
        </p:blipFill>
        <p:spPr>
          <a:xfrm>
            <a:off x="4479235" y="1920419"/>
            <a:ext cx="7301948" cy="4563718"/>
          </a:xfrm>
          <a:prstGeom prst="rect">
            <a:avLst/>
          </a:prstGeom>
        </p:spPr>
      </p:pic>
    </p:spTree>
    <p:extLst>
      <p:ext uri="{BB962C8B-B14F-4D97-AF65-F5344CB8AC3E}">
        <p14:creationId xmlns:p14="http://schemas.microsoft.com/office/powerpoint/2010/main" val="12275121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FF73C1-3C49-8E43-BFAE-EC2929A2F3A1}"/>
              </a:ext>
            </a:extLst>
          </p:cNvPr>
          <p:cNvSpPr>
            <a:spLocks noGrp="1"/>
          </p:cNvSpPr>
          <p:nvPr>
            <p:ph type="title"/>
          </p:nvPr>
        </p:nvSpPr>
        <p:spPr/>
        <p:txBody>
          <a:bodyPr/>
          <a:lstStyle/>
          <a:p>
            <a:r>
              <a:rPr lang="en-US" dirty="0"/>
              <a:t>Regulations</a:t>
            </a:r>
          </a:p>
        </p:txBody>
      </p:sp>
      <p:sp>
        <p:nvSpPr>
          <p:cNvPr id="3" name="Content Placeholder 2">
            <a:extLst>
              <a:ext uri="{FF2B5EF4-FFF2-40B4-BE49-F238E27FC236}">
                <a16:creationId xmlns:a16="http://schemas.microsoft.com/office/drawing/2014/main" id="{0B711B75-8327-4343-96FE-679E1A6D02C7}"/>
              </a:ext>
            </a:extLst>
          </p:cNvPr>
          <p:cNvSpPr>
            <a:spLocks noGrp="1"/>
          </p:cNvSpPr>
          <p:nvPr>
            <p:ph idx="1"/>
          </p:nvPr>
        </p:nvSpPr>
        <p:spPr/>
        <p:txBody>
          <a:bodyPr>
            <a:normAutofit/>
          </a:bodyPr>
          <a:lstStyle/>
          <a:p>
            <a:r>
              <a:rPr lang="en-US" sz="2400" dirty="0"/>
              <a:t>In 1993, NY adopted the Criteria Pollutant Regulation and ZEV program.</a:t>
            </a:r>
          </a:p>
          <a:p>
            <a:pPr marL="0" indent="0">
              <a:buNone/>
            </a:pPr>
            <a:r>
              <a:rPr lang="en-US" sz="1800" dirty="0"/>
              <a:t>The Clean Air Act requires EPA to set National Ambient Air Quality Standards (NAAQS)</a:t>
            </a:r>
            <a:r>
              <a:rPr lang="en-US" sz="1800" dirty="0" err="1"/>
              <a:t>HelpNational</a:t>
            </a:r>
            <a:r>
              <a:rPr lang="en-US" sz="1800" dirty="0"/>
              <a:t> Ambient Air Quality </a:t>
            </a:r>
            <a:r>
              <a:rPr lang="en-US" sz="1800" dirty="0" err="1"/>
              <a:t>StandardsNational</a:t>
            </a:r>
            <a:r>
              <a:rPr lang="en-US" sz="1800" dirty="0"/>
              <a:t> Ambient Air Quality Standards established by EPA for six "criteria" pollutants in outdoor air. NAAQS are currently set for carbon monoxide, lead, ground-level ozone, nitrogen dioxide, particulate matter, and sulfur dioxide. for six common air pollutants (also known as "criteria air pollutants"). These pollutants are found all over the U.S. They can harm your health and the environment, and cause property damage.</a:t>
            </a:r>
          </a:p>
          <a:p>
            <a:pPr marL="0" indent="0">
              <a:buNone/>
            </a:pPr>
            <a:r>
              <a:rPr lang="en-US" sz="1800" dirty="0"/>
              <a:t>The Zero Emission Vehicle (ZEV) program is a California state regulation that requires automakers to sell electric cars and trucks in California and 10 other states. The exact number of vehicles is linked to the automaker’s overall gasoline and diesel sales within the state.</a:t>
            </a:r>
          </a:p>
        </p:txBody>
      </p:sp>
      <p:sp>
        <p:nvSpPr>
          <p:cNvPr id="7" name="TextBox 6">
            <a:extLst>
              <a:ext uri="{FF2B5EF4-FFF2-40B4-BE49-F238E27FC236}">
                <a16:creationId xmlns:a16="http://schemas.microsoft.com/office/drawing/2014/main" id="{8359DDA6-6AD0-9941-9E89-DDB0D417D68C}"/>
              </a:ext>
            </a:extLst>
          </p:cNvPr>
          <p:cNvSpPr txBox="1"/>
          <p:nvPr/>
        </p:nvSpPr>
        <p:spPr>
          <a:xfrm>
            <a:off x="6754079" y="5530632"/>
            <a:ext cx="4599721" cy="646331"/>
          </a:xfrm>
          <a:prstGeom prst="rect">
            <a:avLst/>
          </a:prstGeom>
          <a:noFill/>
        </p:spPr>
        <p:txBody>
          <a:bodyPr wrap="none" rtlCol="0">
            <a:spAutoFit/>
          </a:bodyPr>
          <a:lstStyle/>
          <a:p>
            <a:r>
              <a:rPr lang="en-US" dirty="0">
                <a:hlinkClick r:id="rId2"/>
              </a:rPr>
              <a:t>https://www.epa.gov/criteria-air-pollutants</a:t>
            </a:r>
            <a:endParaRPr lang="en-US" dirty="0"/>
          </a:p>
          <a:p>
            <a:r>
              <a:rPr lang="en-US" dirty="0"/>
              <a:t>https://</a:t>
            </a:r>
            <a:r>
              <a:rPr lang="en-US" dirty="0" err="1"/>
              <a:t>www.ucsusa.org</a:t>
            </a:r>
            <a:r>
              <a:rPr lang="en-US" dirty="0"/>
              <a:t>/resources/what-</a:t>
            </a:r>
            <a:r>
              <a:rPr lang="en-US" dirty="0" err="1"/>
              <a:t>zev</a:t>
            </a:r>
            <a:endParaRPr lang="en-US" dirty="0"/>
          </a:p>
        </p:txBody>
      </p:sp>
    </p:spTree>
    <p:extLst>
      <p:ext uri="{BB962C8B-B14F-4D97-AF65-F5344CB8AC3E}">
        <p14:creationId xmlns:p14="http://schemas.microsoft.com/office/powerpoint/2010/main" val="32022235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E22463-E9A6-984F-BB8B-7D82E3D6C8B7}"/>
              </a:ext>
            </a:extLst>
          </p:cNvPr>
          <p:cNvSpPr>
            <a:spLocks noGrp="1"/>
          </p:cNvSpPr>
          <p:nvPr>
            <p:ph type="title"/>
          </p:nvPr>
        </p:nvSpPr>
        <p:spPr/>
        <p:txBody>
          <a:bodyPr/>
          <a:lstStyle/>
          <a:p>
            <a:r>
              <a:rPr lang="en-US" dirty="0"/>
              <a:t>Regulations</a:t>
            </a:r>
          </a:p>
        </p:txBody>
      </p:sp>
      <p:sp>
        <p:nvSpPr>
          <p:cNvPr id="3" name="Content Placeholder 2">
            <a:extLst>
              <a:ext uri="{FF2B5EF4-FFF2-40B4-BE49-F238E27FC236}">
                <a16:creationId xmlns:a16="http://schemas.microsoft.com/office/drawing/2014/main" id="{9FBD6D47-787F-384B-81D7-A8A385D3C705}"/>
              </a:ext>
            </a:extLst>
          </p:cNvPr>
          <p:cNvSpPr>
            <a:spLocks noGrp="1"/>
          </p:cNvSpPr>
          <p:nvPr>
            <p:ph idx="1"/>
          </p:nvPr>
        </p:nvSpPr>
        <p:spPr/>
        <p:txBody>
          <a:bodyPr/>
          <a:lstStyle/>
          <a:p>
            <a:r>
              <a:rPr lang="en-US" dirty="0"/>
              <a:t>In 2009, NY adopted GHG Regulation, national program for greenhouse gas emissions (GHG) and fuel economy standards for light-duty vehicles (passenger cars and trucks) was developed jointly by EPA and the National Highway Traffic Safety Administration (NHTSA).</a:t>
            </a:r>
          </a:p>
          <a:p>
            <a:endParaRPr lang="en-US" dirty="0"/>
          </a:p>
          <a:p>
            <a:endParaRPr lang="en-US" dirty="0"/>
          </a:p>
        </p:txBody>
      </p:sp>
      <p:sp>
        <p:nvSpPr>
          <p:cNvPr id="4" name="TextBox 3">
            <a:extLst>
              <a:ext uri="{FF2B5EF4-FFF2-40B4-BE49-F238E27FC236}">
                <a16:creationId xmlns:a16="http://schemas.microsoft.com/office/drawing/2014/main" id="{AABF4125-2107-864C-B180-36A882FA246E}"/>
              </a:ext>
            </a:extLst>
          </p:cNvPr>
          <p:cNvSpPr txBox="1"/>
          <p:nvPr/>
        </p:nvSpPr>
        <p:spPr>
          <a:xfrm>
            <a:off x="5035390" y="5253633"/>
            <a:ext cx="6178042" cy="923330"/>
          </a:xfrm>
          <a:prstGeom prst="rect">
            <a:avLst/>
          </a:prstGeom>
          <a:noFill/>
        </p:spPr>
        <p:txBody>
          <a:bodyPr wrap="square" rtlCol="0">
            <a:spAutoFit/>
          </a:bodyPr>
          <a:lstStyle/>
          <a:p>
            <a:r>
              <a:rPr lang="en-US" dirty="0"/>
              <a:t>https://</a:t>
            </a:r>
            <a:r>
              <a:rPr lang="en-US" dirty="0" err="1"/>
              <a:t>www.epa.gov</a:t>
            </a:r>
            <a:r>
              <a:rPr lang="en-US" dirty="0"/>
              <a:t>/regulations-emissions-vehicles-and-engines/regulations-greenhouse-gas-emissions-passenger-cars-and</a:t>
            </a:r>
          </a:p>
        </p:txBody>
      </p:sp>
    </p:spTree>
    <p:extLst>
      <p:ext uri="{BB962C8B-B14F-4D97-AF65-F5344CB8AC3E}">
        <p14:creationId xmlns:p14="http://schemas.microsoft.com/office/powerpoint/2010/main" val="15147423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7CE509-7E2D-C841-8B68-79CC15725D05}"/>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FC6C1471-9323-4842-8497-2994DD487E70}"/>
              </a:ext>
            </a:extLst>
          </p:cNvPr>
          <p:cNvSpPr>
            <a:spLocks noGrp="1"/>
          </p:cNvSpPr>
          <p:nvPr>
            <p:ph idx="1"/>
          </p:nvPr>
        </p:nvSpPr>
        <p:spPr/>
        <p:txBody>
          <a:bodyPr>
            <a:normAutofit lnSpcReduction="10000"/>
          </a:bodyPr>
          <a:lstStyle/>
          <a:p>
            <a:r>
              <a:rPr lang="en-US" dirty="0"/>
              <a:t>There is no direct correlation between vehicles and air quality, therefore we reject the hypothesis.</a:t>
            </a:r>
          </a:p>
          <a:p>
            <a:r>
              <a:rPr lang="en-US" dirty="0"/>
              <a:t>The analysis shows</a:t>
            </a:r>
          </a:p>
          <a:p>
            <a:pPr lvl="1"/>
            <a:r>
              <a:rPr lang="en-US" dirty="0"/>
              <a:t> No direct correlation between the density of cars in a given area and the air quality index in that area.</a:t>
            </a:r>
          </a:p>
          <a:p>
            <a:pPr lvl="1"/>
            <a:r>
              <a:rPr lang="en-US" dirty="0"/>
              <a:t> No direct correlation between age of cars and air quality index in a given area.</a:t>
            </a:r>
          </a:p>
          <a:p>
            <a:pPr lvl="1"/>
            <a:r>
              <a:rPr lang="en-US" dirty="0"/>
              <a:t> No direct correlation between body type and air quality index</a:t>
            </a:r>
          </a:p>
          <a:p>
            <a:pPr lvl="1"/>
            <a:r>
              <a:rPr lang="en-US" dirty="0"/>
              <a:t> No direct correlation between hybrid/electric vehicles and air quality index</a:t>
            </a:r>
          </a:p>
          <a:p>
            <a:endParaRPr lang="en-US" dirty="0"/>
          </a:p>
        </p:txBody>
      </p:sp>
    </p:spTree>
    <p:extLst>
      <p:ext uri="{BB962C8B-B14F-4D97-AF65-F5344CB8AC3E}">
        <p14:creationId xmlns:p14="http://schemas.microsoft.com/office/powerpoint/2010/main" val="30682627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47A131F-D5DE-41A5-B4CF-4F345319B4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4" name="Freeform: Shape 13">
            <a:extLst>
              <a:ext uri="{FF2B5EF4-FFF2-40B4-BE49-F238E27FC236}">
                <a16:creationId xmlns:a16="http://schemas.microsoft.com/office/drawing/2014/main" id="{3AF4666D-BD98-40A5-A75F-478B98201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dirty="0">
                <a:solidFill>
                  <a:schemeClr val="tx1">
                    <a:lumMod val="65000"/>
                    <a:lumOff val="35000"/>
                  </a:schemeClr>
                </a:solidFill>
                <a:latin typeface="AvenirNext LT Pro Medium" panose="020B0504020202020204" pitchFamily="34" charset="0"/>
              </a:rPr>
              <a:t> </a:t>
            </a:r>
          </a:p>
        </p:txBody>
      </p:sp>
      <p:sp>
        <p:nvSpPr>
          <p:cNvPr id="16" name="Freeform: Shape 15">
            <a:extLst>
              <a:ext uri="{FF2B5EF4-FFF2-40B4-BE49-F238E27FC236}">
                <a16:creationId xmlns:a16="http://schemas.microsoft.com/office/drawing/2014/main" id="{68680585-71F9-4721-A998-4974171D2E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9256" y="6172200"/>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dirty="0">
                <a:solidFill>
                  <a:schemeClr val="tx1">
                    <a:lumMod val="65000"/>
                    <a:lumOff val="35000"/>
                  </a:schemeClr>
                </a:solidFill>
                <a:latin typeface="AvenirNext LT Pro Medium" panose="020B0504020202020204" pitchFamily="34" charset="0"/>
              </a:rPr>
              <a:t> </a:t>
            </a:r>
          </a:p>
        </p:txBody>
      </p:sp>
      <p:sp>
        <p:nvSpPr>
          <p:cNvPr id="18" name="Freeform: Shape 17">
            <a:extLst>
              <a:ext uri="{FF2B5EF4-FFF2-40B4-BE49-F238E27FC236}">
                <a16:creationId xmlns:a16="http://schemas.microsoft.com/office/drawing/2014/main" id="{12BC95C2-2EEC-4F59-ABA8-660B0D059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77352"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20" name="Graphic 141">
            <a:extLst>
              <a:ext uri="{FF2B5EF4-FFF2-40B4-BE49-F238E27FC236}">
                <a16:creationId xmlns:a16="http://schemas.microsoft.com/office/drawing/2014/main" id="{03E9870D-4BBA-43AF-8D44-BBADF020CFF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15178"/>
            <a:ext cx="2198951" cy="3331254"/>
            <a:chOff x="4473129" y="923925"/>
            <a:chExt cx="3308947" cy="5012817"/>
          </a:xfrm>
          <a:noFill/>
        </p:grpSpPr>
        <p:sp>
          <p:nvSpPr>
            <p:cNvPr id="21" name="Freeform: Shape 20">
              <a:extLst>
                <a:ext uri="{FF2B5EF4-FFF2-40B4-BE49-F238E27FC236}">
                  <a16:creationId xmlns:a16="http://schemas.microsoft.com/office/drawing/2014/main" id="{34BC5055-C77D-43CD-BB1D-A77B6779CD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75000"/>
                </a:schemeClr>
              </a:solidFill>
              <a:prstDash val="lgDash"/>
              <a:round/>
            </a:ln>
          </p:spPr>
          <p:txBody>
            <a:bodyPr rtlCol="0" anchor="ctr"/>
            <a:lstStyle/>
            <a:p>
              <a:endParaRPr lang="en-US"/>
            </a:p>
          </p:txBody>
        </p:sp>
        <p:sp>
          <p:nvSpPr>
            <p:cNvPr id="22" name="Freeform: Shape 21">
              <a:extLst>
                <a:ext uri="{FF2B5EF4-FFF2-40B4-BE49-F238E27FC236}">
                  <a16:creationId xmlns:a16="http://schemas.microsoft.com/office/drawing/2014/main" id="{DB12D0B8-9385-489A-85AE-3D14AD0BA2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75000"/>
                </a:schemeClr>
              </a:solidFill>
              <a:prstDash val="lgDash"/>
              <a:round/>
            </a:ln>
          </p:spPr>
          <p:txBody>
            <a:bodyPr rtlCol="0" anchor="ctr"/>
            <a:lstStyle/>
            <a:p>
              <a:endParaRPr lang="en-US"/>
            </a:p>
          </p:txBody>
        </p:sp>
        <p:sp>
          <p:nvSpPr>
            <p:cNvPr id="23" name="Freeform: Shape 22">
              <a:extLst>
                <a:ext uri="{FF2B5EF4-FFF2-40B4-BE49-F238E27FC236}">
                  <a16:creationId xmlns:a16="http://schemas.microsoft.com/office/drawing/2014/main" id="{D158A14A-147E-4130-A5E2-38FD84B181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75000"/>
                </a:schemeClr>
              </a:solidFill>
              <a:prstDash val="lgDash"/>
              <a:round/>
            </a:ln>
          </p:spPr>
          <p:txBody>
            <a:bodyPr rtlCol="0" anchor="ctr"/>
            <a:lstStyle/>
            <a:p>
              <a:endParaRPr lang="en-US"/>
            </a:p>
          </p:txBody>
        </p:sp>
        <p:sp>
          <p:nvSpPr>
            <p:cNvPr id="24" name="Freeform: Shape 23">
              <a:extLst>
                <a:ext uri="{FF2B5EF4-FFF2-40B4-BE49-F238E27FC236}">
                  <a16:creationId xmlns:a16="http://schemas.microsoft.com/office/drawing/2014/main" id="{75B8B1EB-5E2B-472C-AE60-2EC5961F16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75000"/>
                </a:schemeClr>
              </a:solidFill>
              <a:prstDash val="lgDash"/>
              <a:round/>
            </a:ln>
          </p:spPr>
          <p:txBody>
            <a:bodyPr rtlCol="0" anchor="ctr"/>
            <a:lstStyle/>
            <a:p>
              <a:endParaRPr lang="en-US"/>
            </a:p>
          </p:txBody>
        </p:sp>
        <p:sp>
          <p:nvSpPr>
            <p:cNvPr id="25" name="Freeform: Shape 24">
              <a:extLst>
                <a:ext uri="{FF2B5EF4-FFF2-40B4-BE49-F238E27FC236}">
                  <a16:creationId xmlns:a16="http://schemas.microsoft.com/office/drawing/2014/main" id="{B4F5BD77-58D7-4B61-A666-1B4139A63A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75000"/>
                </a:schemeClr>
              </a:solidFill>
              <a:prstDash val="lgDash"/>
              <a:round/>
            </a:ln>
          </p:spPr>
          <p:txBody>
            <a:bodyPr rtlCol="0" anchor="ctr"/>
            <a:lstStyle/>
            <a:p>
              <a:endParaRPr lang="en-US"/>
            </a:p>
          </p:txBody>
        </p:sp>
        <p:sp>
          <p:nvSpPr>
            <p:cNvPr id="26" name="Freeform: Shape 25">
              <a:extLst>
                <a:ext uri="{FF2B5EF4-FFF2-40B4-BE49-F238E27FC236}">
                  <a16:creationId xmlns:a16="http://schemas.microsoft.com/office/drawing/2014/main" id="{F5CBEC6B-EDB6-40B8-8771-E5AF41B8D6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75000"/>
                </a:schemeClr>
              </a:solidFill>
              <a:prstDash val="lgDash"/>
              <a:round/>
            </a:ln>
          </p:spPr>
          <p:txBody>
            <a:bodyPr rtlCol="0" anchor="ctr"/>
            <a:lstStyle/>
            <a:p>
              <a:endParaRPr lang="en-US"/>
            </a:p>
          </p:txBody>
        </p:sp>
        <p:sp>
          <p:nvSpPr>
            <p:cNvPr id="27" name="Freeform: Shape 26">
              <a:extLst>
                <a:ext uri="{FF2B5EF4-FFF2-40B4-BE49-F238E27FC236}">
                  <a16:creationId xmlns:a16="http://schemas.microsoft.com/office/drawing/2014/main" id="{91BD0EE8-AA47-4044-9251-9F5A4B8201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75000"/>
                </a:schemeClr>
              </a:solidFill>
              <a:prstDash val="lgDash"/>
              <a:round/>
            </a:ln>
          </p:spPr>
          <p:txBody>
            <a:bodyPr rtlCol="0" anchor="ctr"/>
            <a:lstStyle/>
            <a:p>
              <a:endParaRPr lang="en-US" dirty="0"/>
            </a:p>
          </p:txBody>
        </p:sp>
      </p:grpSp>
      <p:grpSp>
        <p:nvGrpSpPr>
          <p:cNvPr id="29" name="Graphic 157">
            <a:extLst>
              <a:ext uri="{FF2B5EF4-FFF2-40B4-BE49-F238E27FC236}">
                <a16:creationId xmlns:a16="http://schemas.microsoft.com/office/drawing/2014/main" id="{C3279E8D-2BAA-4CB1-834B-09FADD54DE5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610600" y="3276600"/>
            <a:ext cx="3529260" cy="3581398"/>
            <a:chOff x="4114800" y="1423987"/>
            <a:chExt cx="3961542" cy="4007547"/>
          </a:xfrm>
          <a:noFill/>
        </p:grpSpPr>
        <p:sp>
          <p:nvSpPr>
            <p:cNvPr id="30" name="Freeform: Shape 29">
              <a:extLst>
                <a:ext uri="{FF2B5EF4-FFF2-40B4-BE49-F238E27FC236}">
                  <a16:creationId xmlns:a16="http://schemas.microsoft.com/office/drawing/2014/main" id="{3456F18E-4F61-486D-9CD6-65B30372C5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75000"/>
                </a:schemeClr>
              </a:solidFill>
              <a:prstDash val="lgDash"/>
              <a:round/>
            </a:ln>
          </p:spPr>
          <p:txBody>
            <a:bodyPr rtlCol="0" anchor="ctr"/>
            <a:lstStyle/>
            <a:p>
              <a:endParaRPr lang="en-US"/>
            </a:p>
          </p:txBody>
        </p:sp>
        <p:sp>
          <p:nvSpPr>
            <p:cNvPr id="31" name="Freeform: Shape 30">
              <a:extLst>
                <a:ext uri="{FF2B5EF4-FFF2-40B4-BE49-F238E27FC236}">
                  <a16:creationId xmlns:a16="http://schemas.microsoft.com/office/drawing/2014/main" id="{318DDF45-08F0-46B6-A0B7-133735C94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75000"/>
                </a:schemeClr>
              </a:solidFill>
              <a:prstDash val="lgDash"/>
              <a:round/>
            </a:ln>
          </p:spPr>
          <p:txBody>
            <a:bodyPr rtlCol="0" anchor="ctr"/>
            <a:lstStyle/>
            <a:p>
              <a:endParaRPr lang="en-US"/>
            </a:p>
          </p:txBody>
        </p:sp>
        <p:sp>
          <p:nvSpPr>
            <p:cNvPr id="32" name="Freeform: Shape 31">
              <a:extLst>
                <a:ext uri="{FF2B5EF4-FFF2-40B4-BE49-F238E27FC236}">
                  <a16:creationId xmlns:a16="http://schemas.microsoft.com/office/drawing/2014/main" id="{B9D0CC0F-710D-43F4-BC86-7637674201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75000"/>
                </a:schemeClr>
              </a:solidFill>
              <a:prstDash val="lgDash"/>
              <a:round/>
            </a:ln>
          </p:spPr>
          <p:txBody>
            <a:bodyPr rtlCol="0" anchor="ctr"/>
            <a:lstStyle/>
            <a:p>
              <a:endParaRPr lang="en-US"/>
            </a:p>
          </p:txBody>
        </p:sp>
        <p:sp>
          <p:nvSpPr>
            <p:cNvPr id="33" name="Freeform: Shape 32">
              <a:extLst>
                <a:ext uri="{FF2B5EF4-FFF2-40B4-BE49-F238E27FC236}">
                  <a16:creationId xmlns:a16="http://schemas.microsoft.com/office/drawing/2014/main" id="{6FB36AB6-CB81-495A-8A33-C0BCE67D6F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75000"/>
                </a:schemeClr>
              </a:solidFill>
              <a:prstDash val="lgDash"/>
              <a:round/>
            </a:ln>
          </p:spPr>
          <p:txBody>
            <a:bodyPr rtlCol="0" anchor="ctr"/>
            <a:lstStyle/>
            <a:p>
              <a:endParaRPr lang="en-US"/>
            </a:p>
          </p:txBody>
        </p:sp>
        <p:sp>
          <p:nvSpPr>
            <p:cNvPr id="34" name="Freeform: Shape 33">
              <a:extLst>
                <a:ext uri="{FF2B5EF4-FFF2-40B4-BE49-F238E27FC236}">
                  <a16:creationId xmlns:a16="http://schemas.microsoft.com/office/drawing/2014/main" id="{1993F7E6-ABF6-482D-BEA5-B4E607DDB4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75000"/>
                </a:schemeClr>
              </a:solidFill>
              <a:prstDash val="lgDash"/>
              <a:round/>
            </a:ln>
          </p:spPr>
          <p:txBody>
            <a:bodyPr rtlCol="0" anchor="ctr"/>
            <a:lstStyle/>
            <a:p>
              <a:endParaRPr lang="en-US"/>
            </a:p>
          </p:txBody>
        </p:sp>
        <p:sp>
          <p:nvSpPr>
            <p:cNvPr id="35" name="Freeform: Shape 34">
              <a:extLst>
                <a:ext uri="{FF2B5EF4-FFF2-40B4-BE49-F238E27FC236}">
                  <a16:creationId xmlns:a16="http://schemas.microsoft.com/office/drawing/2014/main" id="{DCA0B097-C21A-40B4-95E4-2FFA9697F8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75000"/>
                </a:schemeClr>
              </a:solidFill>
              <a:prstDash val="lgDash"/>
              <a:round/>
            </a:ln>
          </p:spPr>
          <p:txBody>
            <a:bodyPr rtlCol="0" anchor="ctr"/>
            <a:lstStyle/>
            <a:p>
              <a:endParaRPr lang="en-US"/>
            </a:p>
          </p:txBody>
        </p:sp>
        <p:sp>
          <p:nvSpPr>
            <p:cNvPr id="36" name="Freeform: Shape 35">
              <a:extLst>
                <a:ext uri="{FF2B5EF4-FFF2-40B4-BE49-F238E27FC236}">
                  <a16:creationId xmlns:a16="http://schemas.microsoft.com/office/drawing/2014/main" id="{AB2AF0F5-7EAA-4BAB-8DE2-D84E124170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75000"/>
                </a:schemeClr>
              </a:solidFill>
              <a:prstDash val="lgDash"/>
              <a:round/>
            </a:ln>
          </p:spPr>
          <p:txBody>
            <a:bodyPr rtlCol="0" anchor="ctr"/>
            <a:lstStyle/>
            <a:p>
              <a:endParaRPr lang="en-US"/>
            </a:p>
          </p:txBody>
        </p:sp>
      </p:grpSp>
      <p:sp useBgFill="1">
        <p:nvSpPr>
          <p:cNvPr id="38" name="Rectangle 37">
            <a:extLst>
              <a:ext uri="{FF2B5EF4-FFF2-40B4-BE49-F238E27FC236}">
                <a16:creationId xmlns:a16="http://schemas.microsoft.com/office/drawing/2014/main" id="{F1174801-1395-44C5-9B00-CCAC45C056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40" name="Rectangle 39">
            <a:extLst>
              <a:ext uri="{FF2B5EF4-FFF2-40B4-BE49-F238E27FC236}">
                <a16:creationId xmlns:a16="http://schemas.microsoft.com/office/drawing/2014/main" id="{996DFAFB-BCE1-4BEC-82FB-D574234DEF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8" name="Picture 7">
            <a:extLst>
              <a:ext uri="{FF2B5EF4-FFF2-40B4-BE49-F238E27FC236}">
                <a16:creationId xmlns:a16="http://schemas.microsoft.com/office/drawing/2014/main" id="{97D8BF8A-87F0-4ABB-BB0E-EF7FE2FCF895}"/>
              </a:ext>
            </a:extLst>
          </p:cNvPr>
          <p:cNvPicPr>
            <a:picLocks noChangeAspect="1"/>
          </p:cNvPicPr>
          <p:nvPr/>
        </p:nvPicPr>
        <p:blipFill rotWithShape="1">
          <a:blip r:embed="rId2">
            <a:alphaModFix/>
          </a:blip>
          <a:srcRect l="28448" r="1" b="1"/>
          <a:stretch/>
        </p:blipFill>
        <p:spPr>
          <a:xfrm>
            <a:off x="20" y="10"/>
            <a:ext cx="12188932" cy="6856614"/>
          </a:xfrm>
          <a:prstGeom prst="rect">
            <a:avLst/>
          </a:prstGeom>
        </p:spPr>
      </p:pic>
      <p:sp>
        <p:nvSpPr>
          <p:cNvPr id="42" name="Rectangle 41">
            <a:extLst>
              <a:ext uri="{FF2B5EF4-FFF2-40B4-BE49-F238E27FC236}">
                <a16:creationId xmlns:a16="http://schemas.microsoft.com/office/drawing/2014/main" id="{8D2A0DB3-EF43-4032-9B27-954E12CCB6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07" y="0"/>
            <a:ext cx="12188952" cy="3732362"/>
          </a:xfrm>
          <a:prstGeom prst="rect">
            <a:avLst/>
          </a:prstGeom>
          <a:gradFill>
            <a:gsLst>
              <a:gs pos="100000">
                <a:schemeClr val="tx1">
                  <a:alpha val="0"/>
                </a:schemeClr>
              </a:gs>
              <a:gs pos="0">
                <a:schemeClr val="tx1"/>
              </a:gs>
              <a:gs pos="0">
                <a:schemeClr val="tx1">
                  <a:alpha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395ED13-25AC-EF4E-A285-D6A65E069726}"/>
              </a:ext>
            </a:extLst>
          </p:cNvPr>
          <p:cNvSpPr>
            <a:spLocks noGrp="1"/>
          </p:cNvSpPr>
          <p:nvPr>
            <p:ph type="title"/>
          </p:nvPr>
        </p:nvSpPr>
        <p:spPr>
          <a:xfrm>
            <a:off x="996275" y="156477"/>
            <a:ext cx="10190071" cy="1515091"/>
          </a:xfrm>
        </p:spPr>
        <p:txBody>
          <a:bodyPr vert="horz" lIns="91440" tIns="45720" rIns="91440" bIns="45720" rtlCol="0" anchor="b">
            <a:normAutofit/>
          </a:bodyPr>
          <a:lstStyle/>
          <a:p>
            <a:pPr algn="ctr"/>
            <a:r>
              <a:rPr lang="en-US" sz="5400" kern="1200">
                <a:solidFill>
                  <a:srgbClr val="FFFFFF"/>
                </a:solidFill>
                <a:latin typeface="+mj-lt"/>
                <a:ea typeface="+mj-ea"/>
                <a:cs typeface="+mj-cs"/>
              </a:rPr>
              <a:t>Observations</a:t>
            </a:r>
          </a:p>
        </p:txBody>
      </p:sp>
      <p:grpSp>
        <p:nvGrpSpPr>
          <p:cNvPr id="44" name="Top Left">
            <a:extLst>
              <a:ext uri="{FF2B5EF4-FFF2-40B4-BE49-F238E27FC236}">
                <a16:creationId xmlns:a16="http://schemas.microsoft.com/office/drawing/2014/main" id="{18579DB9-24B0-487B-81E3-8D02AD5F8C8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15178"/>
            <a:ext cx="2198951" cy="3331254"/>
            <a:chOff x="4473129" y="923925"/>
            <a:chExt cx="3308947" cy="5012817"/>
          </a:xfrm>
          <a:noFill/>
        </p:grpSpPr>
        <p:sp>
          <p:nvSpPr>
            <p:cNvPr id="45" name="Freeform: Shape 44">
              <a:extLst>
                <a:ext uri="{FF2B5EF4-FFF2-40B4-BE49-F238E27FC236}">
                  <a16:creationId xmlns:a16="http://schemas.microsoft.com/office/drawing/2014/main" id="{7180CB2C-161F-4538-9214-24AF97B01A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bg2">
                  <a:alpha val="50000"/>
                </a:schemeClr>
              </a:solidFill>
              <a:prstDash val="lgDash"/>
              <a:round/>
            </a:ln>
          </p:spPr>
          <p:txBody>
            <a:bodyPr rtlCol="0" anchor="ctr"/>
            <a:lstStyle/>
            <a:p>
              <a:endParaRPr lang="en-US"/>
            </a:p>
          </p:txBody>
        </p:sp>
        <p:sp>
          <p:nvSpPr>
            <p:cNvPr id="46" name="Freeform: Shape 45">
              <a:extLst>
                <a:ext uri="{FF2B5EF4-FFF2-40B4-BE49-F238E27FC236}">
                  <a16:creationId xmlns:a16="http://schemas.microsoft.com/office/drawing/2014/main" id="{EE25AFBE-8731-4348-B66F-FD7E38F76A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bg2">
                  <a:alpha val="50000"/>
                </a:schemeClr>
              </a:solidFill>
              <a:prstDash val="lgDash"/>
              <a:round/>
            </a:ln>
          </p:spPr>
          <p:txBody>
            <a:bodyPr rtlCol="0" anchor="ctr"/>
            <a:lstStyle/>
            <a:p>
              <a:endParaRPr lang="en-US"/>
            </a:p>
          </p:txBody>
        </p:sp>
        <p:sp>
          <p:nvSpPr>
            <p:cNvPr id="47" name="Freeform: Shape 46">
              <a:extLst>
                <a:ext uri="{FF2B5EF4-FFF2-40B4-BE49-F238E27FC236}">
                  <a16:creationId xmlns:a16="http://schemas.microsoft.com/office/drawing/2014/main" id="{5F6C27D8-4E47-470F-B6B5-407CE7D1D7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bg2">
                  <a:alpha val="50000"/>
                </a:schemeClr>
              </a:solidFill>
              <a:prstDash val="lgDash"/>
              <a:round/>
            </a:ln>
          </p:spPr>
          <p:txBody>
            <a:bodyPr rtlCol="0" anchor="ctr"/>
            <a:lstStyle/>
            <a:p>
              <a:endParaRPr lang="en-US"/>
            </a:p>
          </p:txBody>
        </p:sp>
        <p:sp>
          <p:nvSpPr>
            <p:cNvPr id="48" name="Freeform: Shape 47">
              <a:extLst>
                <a:ext uri="{FF2B5EF4-FFF2-40B4-BE49-F238E27FC236}">
                  <a16:creationId xmlns:a16="http://schemas.microsoft.com/office/drawing/2014/main" id="{66348964-B561-445E-A6A4-730FBA4285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bg2">
                  <a:alpha val="50000"/>
                </a:schemeClr>
              </a:solidFill>
              <a:prstDash val="lgDash"/>
              <a:round/>
            </a:ln>
          </p:spPr>
          <p:txBody>
            <a:bodyPr rtlCol="0" anchor="ctr"/>
            <a:lstStyle/>
            <a:p>
              <a:endParaRPr lang="en-US"/>
            </a:p>
          </p:txBody>
        </p:sp>
        <p:sp>
          <p:nvSpPr>
            <p:cNvPr id="49" name="Freeform: Shape 48">
              <a:extLst>
                <a:ext uri="{FF2B5EF4-FFF2-40B4-BE49-F238E27FC236}">
                  <a16:creationId xmlns:a16="http://schemas.microsoft.com/office/drawing/2014/main" id="{C5D1A3FD-B031-4670-8F09-29E8E38D45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bg2">
                  <a:alpha val="50000"/>
                </a:schemeClr>
              </a:solidFill>
              <a:prstDash val="lgDash"/>
              <a:round/>
            </a:ln>
          </p:spPr>
          <p:txBody>
            <a:bodyPr rtlCol="0" anchor="ctr"/>
            <a:lstStyle/>
            <a:p>
              <a:endParaRPr lang="en-US"/>
            </a:p>
          </p:txBody>
        </p:sp>
        <p:sp>
          <p:nvSpPr>
            <p:cNvPr id="50" name="Freeform: Shape 49">
              <a:extLst>
                <a:ext uri="{FF2B5EF4-FFF2-40B4-BE49-F238E27FC236}">
                  <a16:creationId xmlns:a16="http://schemas.microsoft.com/office/drawing/2014/main" id="{80BD3287-1860-4987-8CA5-8728EDBB6B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bg2">
                  <a:alpha val="50000"/>
                </a:schemeClr>
              </a:solidFill>
              <a:prstDash val="lgDash"/>
              <a:round/>
            </a:ln>
          </p:spPr>
          <p:txBody>
            <a:bodyPr rtlCol="0" anchor="ctr"/>
            <a:lstStyle/>
            <a:p>
              <a:endParaRPr lang="en-US"/>
            </a:p>
          </p:txBody>
        </p:sp>
        <p:sp>
          <p:nvSpPr>
            <p:cNvPr id="51" name="Freeform: Shape 50">
              <a:extLst>
                <a:ext uri="{FF2B5EF4-FFF2-40B4-BE49-F238E27FC236}">
                  <a16:creationId xmlns:a16="http://schemas.microsoft.com/office/drawing/2014/main" id="{E1FEEEA6-82B5-4005-A3D5-FC2A152FDD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bg2">
                  <a:alpha val="50000"/>
                </a:schemeClr>
              </a:solidFill>
              <a:prstDash val="lgDash"/>
              <a:round/>
            </a:ln>
          </p:spPr>
          <p:txBody>
            <a:bodyPr rtlCol="0" anchor="ctr"/>
            <a:lstStyle/>
            <a:p>
              <a:endParaRPr lang="en-US" dirty="0"/>
            </a:p>
          </p:txBody>
        </p:sp>
      </p:grpSp>
      <p:grpSp>
        <p:nvGrpSpPr>
          <p:cNvPr id="53" name="Bottom Right">
            <a:extLst>
              <a:ext uri="{FF2B5EF4-FFF2-40B4-BE49-F238E27FC236}">
                <a16:creationId xmlns:a16="http://schemas.microsoft.com/office/drawing/2014/main" id="{8F281804-17FE-49B9-9065-1A44CD473CA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grpSp>
          <p:nvGrpSpPr>
            <p:cNvPr id="54" name="Graphic 157">
              <a:extLst>
                <a:ext uri="{FF2B5EF4-FFF2-40B4-BE49-F238E27FC236}">
                  <a16:creationId xmlns:a16="http://schemas.microsoft.com/office/drawing/2014/main" id="{737BB70B-7AAF-4229-8400-5AFF12A2367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56" name="Freeform: Shape 55">
                <a:extLst>
                  <a:ext uri="{FF2B5EF4-FFF2-40B4-BE49-F238E27FC236}">
                    <a16:creationId xmlns:a16="http://schemas.microsoft.com/office/drawing/2014/main" id="{9B992201-AA48-4BE7-ADC2-908B16934F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bg2">
                    <a:alpha val="35000"/>
                  </a:schemeClr>
                </a:solidFill>
                <a:prstDash val="lgDash"/>
                <a:round/>
              </a:ln>
            </p:spPr>
            <p:txBody>
              <a:bodyPr rtlCol="0" anchor="ctr"/>
              <a:lstStyle/>
              <a:p>
                <a:endParaRPr lang="en-US"/>
              </a:p>
            </p:txBody>
          </p:sp>
          <p:sp>
            <p:nvSpPr>
              <p:cNvPr id="57" name="Freeform: Shape 56">
                <a:extLst>
                  <a:ext uri="{FF2B5EF4-FFF2-40B4-BE49-F238E27FC236}">
                    <a16:creationId xmlns:a16="http://schemas.microsoft.com/office/drawing/2014/main" id="{840E3649-4ED2-4501-AF92-DEC3DFF5C8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bg2">
                    <a:alpha val="35000"/>
                  </a:schemeClr>
                </a:solidFill>
                <a:prstDash val="lgDash"/>
                <a:round/>
              </a:ln>
            </p:spPr>
            <p:txBody>
              <a:bodyPr rtlCol="0" anchor="ctr"/>
              <a:lstStyle/>
              <a:p>
                <a:endParaRPr lang="en-US"/>
              </a:p>
            </p:txBody>
          </p:sp>
          <p:sp>
            <p:nvSpPr>
              <p:cNvPr id="58" name="Freeform: Shape 57">
                <a:extLst>
                  <a:ext uri="{FF2B5EF4-FFF2-40B4-BE49-F238E27FC236}">
                    <a16:creationId xmlns:a16="http://schemas.microsoft.com/office/drawing/2014/main" id="{68B38FD5-4195-4693-8AB7-D01C58D21E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bg2">
                    <a:alpha val="35000"/>
                  </a:schemeClr>
                </a:solidFill>
                <a:prstDash val="lgDash"/>
                <a:round/>
              </a:ln>
            </p:spPr>
            <p:txBody>
              <a:bodyPr rtlCol="0" anchor="ctr"/>
              <a:lstStyle/>
              <a:p>
                <a:endParaRPr lang="en-US"/>
              </a:p>
            </p:txBody>
          </p:sp>
          <p:sp>
            <p:nvSpPr>
              <p:cNvPr id="59" name="Freeform: Shape 58">
                <a:extLst>
                  <a:ext uri="{FF2B5EF4-FFF2-40B4-BE49-F238E27FC236}">
                    <a16:creationId xmlns:a16="http://schemas.microsoft.com/office/drawing/2014/main" id="{F0635352-3FD2-43A8-832C-705F1CB917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bg2">
                    <a:alpha val="35000"/>
                  </a:schemeClr>
                </a:solidFill>
                <a:prstDash val="lgDash"/>
                <a:round/>
              </a:ln>
            </p:spPr>
            <p:txBody>
              <a:bodyPr rtlCol="0" anchor="ctr"/>
              <a:lstStyle/>
              <a:p>
                <a:endParaRPr lang="en-US"/>
              </a:p>
            </p:txBody>
          </p:sp>
          <p:sp>
            <p:nvSpPr>
              <p:cNvPr id="60" name="Freeform: Shape 59">
                <a:extLst>
                  <a:ext uri="{FF2B5EF4-FFF2-40B4-BE49-F238E27FC236}">
                    <a16:creationId xmlns:a16="http://schemas.microsoft.com/office/drawing/2014/main" id="{FBEAF61E-74F7-41BA-9576-39B1961501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bg2">
                    <a:alpha val="35000"/>
                  </a:schemeClr>
                </a:solidFill>
                <a:prstDash val="lgDash"/>
                <a:round/>
              </a:ln>
            </p:spPr>
            <p:txBody>
              <a:bodyPr rtlCol="0" anchor="ctr"/>
              <a:lstStyle/>
              <a:p>
                <a:endParaRPr lang="en-US"/>
              </a:p>
            </p:txBody>
          </p:sp>
          <p:sp>
            <p:nvSpPr>
              <p:cNvPr id="61" name="Freeform: Shape 60">
                <a:extLst>
                  <a:ext uri="{FF2B5EF4-FFF2-40B4-BE49-F238E27FC236}">
                    <a16:creationId xmlns:a16="http://schemas.microsoft.com/office/drawing/2014/main" id="{AB31D9B5-1401-4F40-BEE6-D492919954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bg2">
                    <a:alpha val="35000"/>
                  </a:schemeClr>
                </a:solidFill>
                <a:prstDash val="lgDash"/>
                <a:round/>
              </a:ln>
            </p:spPr>
            <p:txBody>
              <a:bodyPr rtlCol="0" anchor="ctr"/>
              <a:lstStyle/>
              <a:p>
                <a:endParaRPr lang="en-US"/>
              </a:p>
            </p:txBody>
          </p:sp>
          <p:sp>
            <p:nvSpPr>
              <p:cNvPr id="62" name="Freeform: Shape 61">
                <a:extLst>
                  <a:ext uri="{FF2B5EF4-FFF2-40B4-BE49-F238E27FC236}">
                    <a16:creationId xmlns:a16="http://schemas.microsoft.com/office/drawing/2014/main" id="{8EDD38F5-BC63-401D-8C72-8D41A360A9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bg2">
                    <a:alpha val="35000"/>
                  </a:schemeClr>
                </a:solidFill>
                <a:prstDash val="lgDash"/>
                <a:round/>
              </a:ln>
            </p:spPr>
            <p:txBody>
              <a:bodyPr rtlCol="0" anchor="ctr"/>
              <a:lstStyle/>
              <a:p>
                <a:endParaRPr lang="en-US"/>
              </a:p>
            </p:txBody>
          </p:sp>
        </p:grpSp>
        <p:sp>
          <p:nvSpPr>
            <p:cNvPr id="55" name="Freeform: Shape 54">
              <a:extLst>
                <a:ext uri="{FF2B5EF4-FFF2-40B4-BE49-F238E27FC236}">
                  <a16:creationId xmlns:a16="http://schemas.microsoft.com/office/drawing/2014/main" id="{05CE5B18-7300-438F-80EB-4F4E431C80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63" name="Content Placeholder 2">
            <a:extLst>
              <a:ext uri="{FF2B5EF4-FFF2-40B4-BE49-F238E27FC236}">
                <a16:creationId xmlns:a16="http://schemas.microsoft.com/office/drawing/2014/main" id="{C543DFB7-30A8-C941-AE9C-52D2C762A47D}"/>
              </a:ext>
            </a:extLst>
          </p:cNvPr>
          <p:cNvSpPr>
            <a:spLocks noGrp="1"/>
          </p:cNvSpPr>
          <p:nvPr>
            <p:ph idx="1"/>
          </p:nvPr>
        </p:nvSpPr>
        <p:spPr>
          <a:xfrm>
            <a:off x="437686" y="1828035"/>
            <a:ext cx="5861514" cy="4538693"/>
          </a:xfrm>
        </p:spPr>
        <p:txBody>
          <a:bodyPr>
            <a:normAutofit fontScale="92500" lnSpcReduction="10000"/>
          </a:bodyPr>
          <a:lstStyle/>
          <a:p>
            <a:r>
              <a:rPr lang="en-US" dirty="0">
                <a:solidFill>
                  <a:schemeClr val="bg1"/>
                </a:solidFill>
              </a:rPr>
              <a:t> There was a decrease in Air Quality Index from 2009 to 2015 and an increase in Air quality Index from 2015 to 2020.</a:t>
            </a:r>
          </a:p>
          <a:p>
            <a:r>
              <a:rPr lang="en-US" dirty="0">
                <a:solidFill>
                  <a:schemeClr val="bg1"/>
                </a:solidFill>
              </a:rPr>
              <a:t> There are outside factors that affect the air quality in NY state other than vehicle emissions.</a:t>
            </a:r>
          </a:p>
          <a:p>
            <a:r>
              <a:rPr lang="en-US" dirty="0">
                <a:solidFill>
                  <a:schemeClr val="bg1"/>
                </a:solidFill>
              </a:rPr>
              <a:t>There was an increase in the percentage of electric/hybrid vehicles over the 3 years.</a:t>
            </a:r>
          </a:p>
        </p:txBody>
      </p:sp>
      <p:sp>
        <p:nvSpPr>
          <p:cNvPr id="7" name="TextBox 6">
            <a:extLst>
              <a:ext uri="{FF2B5EF4-FFF2-40B4-BE49-F238E27FC236}">
                <a16:creationId xmlns:a16="http://schemas.microsoft.com/office/drawing/2014/main" id="{0F6A8BA2-0873-6E41-9E25-8692585F2E1F}"/>
              </a:ext>
            </a:extLst>
          </p:cNvPr>
          <p:cNvSpPr txBox="1"/>
          <p:nvPr/>
        </p:nvSpPr>
        <p:spPr>
          <a:xfrm>
            <a:off x="686270" y="6302853"/>
            <a:ext cx="4722831" cy="369332"/>
          </a:xfrm>
          <a:prstGeom prst="rect">
            <a:avLst/>
          </a:prstGeom>
          <a:noFill/>
        </p:spPr>
        <p:txBody>
          <a:bodyPr wrap="none" rtlCol="0">
            <a:spAutoFit/>
          </a:bodyPr>
          <a:lstStyle/>
          <a:p>
            <a:r>
              <a:rPr lang="en-US" b="1" dirty="0">
                <a:solidFill>
                  <a:schemeClr val="bg1"/>
                </a:solidFill>
              </a:rPr>
              <a:t>https://</a:t>
            </a:r>
            <a:r>
              <a:rPr lang="en-US" b="1" dirty="0" err="1">
                <a:solidFill>
                  <a:schemeClr val="bg1"/>
                </a:solidFill>
              </a:rPr>
              <a:t>github.com</a:t>
            </a:r>
            <a:r>
              <a:rPr lang="en-US" b="1" dirty="0">
                <a:solidFill>
                  <a:schemeClr val="bg1"/>
                </a:solidFill>
              </a:rPr>
              <a:t>/</a:t>
            </a:r>
            <a:r>
              <a:rPr lang="en-US" b="1" dirty="0" err="1">
                <a:solidFill>
                  <a:schemeClr val="bg1"/>
                </a:solidFill>
              </a:rPr>
              <a:t>paloni</a:t>
            </a:r>
            <a:r>
              <a:rPr lang="en-US" b="1" dirty="0">
                <a:solidFill>
                  <a:schemeClr val="bg1"/>
                </a:solidFill>
              </a:rPr>
              <a:t>-dotcom/Se7en</a:t>
            </a:r>
          </a:p>
        </p:txBody>
      </p:sp>
    </p:spTree>
    <p:extLst>
      <p:ext uri="{BB962C8B-B14F-4D97-AF65-F5344CB8AC3E}">
        <p14:creationId xmlns:p14="http://schemas.microsoft.com/office/powerpoint/2010/main" val="9764591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40">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89" name="Rectangle 42">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45" name="Top Left">
            <a:extLst>
              <a:ext uri="{FF2B5EF4-FFF2-40B4-BE49-F238E27FC236}">
                <a16:creationId xmlns:a16="http://schemas.microsoft.com/office/drawing/2014/main" id="{9A36C00A-A726-4F7B-8B36-95103394BB1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3086"/>
            <a:ext cx="2198951" cy="3349518"/>
            <a:chOff x="10849" y="-3086"/>
            <a:chExt cx="2198951" cy="3349518"/>
          </a:xfrm>
        </p:grpSpPr>
        <p:sp>
          <p:nvSpPr>
            <p:cNvPr id="46" name="Freeform: Shape 45">
              <a:extLst>
                <a:ext uri="{FF2B5EF4-FFF2-40B4-BE49-F238E27FC236}">
                  <a16:creationId xmlns:a16="http://schemas.microsoft.com/office/drawing/2014/main" id="{049E1D96-8DC7-46D4-B8D1-B723A5D6C1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47" name="Freeform: Shape 46">
              <a:extLst>
                <a:ext uri="{FF2B5EF4-FFF2-40B4-BE49-F238E27FC236}">
                  <a16:creationId xmlns:a16="http://schemas.microsoft.com/office/drawing/2014/main" id="{C40480E3-5BF0-4007-8834-B1C42CC586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p>
              <a:endParaRPr lang="en-US"/>
            </a:p>
          </p:txBody>
        </p:sp>
        <p:sp>
          <p:nvSpPr>
            <p:cNvPr id="48" name="Freeform: Shape 47">
              <a:extLst>
                <a:ext uri="{FF2B5EF4-FFF2-40B4-BE49-F238E27FC236}">
                  <a16:creationId xmlns:a16="http://schemas.microsoft.com/office/drawing/2014/main" id="{A303112F-39B9-40AF-B7AD-FC780BEAE0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p>
              <a:endParaRPr lang="en-US"/>
            </a:p>
          </p:txBody>
        </p:sp>
        <p:sp>
          <p:nvSpPr>
            <p:cNvPr id="49" name="Freeform: Shape 48">
              <a:extLst>
                <a:ext uri="{FF2B5EF4-FFF2-40B4-BE49-F238E27FC236}">
                  <a16:creationId xmlns:a16="http://schemas.microsoft.com/office/drawing/2014/main" id="{3DED06CF-341E-471E-95A3-64BF03A7E8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p>
              <a:endParaRPr lang="en-US"/>
            </a:p>
          </p:txBody>
        </p:sp>
        <p:sp>
          <p:nvSpPr>
            <p:cNvPr id="50" name="Freeform: Shape 49">
              <a:extLst>
                <a:ext uri="{FF2B5EF4-FFF2-40B4-BE49-F238E27FC236}">
                  <a16:creationId xmlns:a16="http://schemas.microsoft.com/office/drawing/2014/main" id="{7A152284-F78F-4F98-B194-51EDD6ADB3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p>
              <a:endParaRPr lang="en-US"/>
            </a:p>
          </p:txBody>
        </p:sp>
        <p:sp>
          <p:nvSpPr>
            <p:cNvPr id="51" name="Freeform: Shape 50">
              <a:extLst>
                <a:ext uri="{FF2B5EF4-FFF2-40B4-BE49-F238E27FC236}">
                  <a16:creationId xmlns:a16="http://schemas.microsoft.com/office/drawing/2014/main" id="{0F0ECB95-F1DD-4B03-8B55-13BAD23497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p>
              <a:endParaRPr lang="en-US"/>
            </a:p>
          </p:txBody>
        </p:sp>
        <p:sp>
          <p:nvSpPr>
            <p:cNvPr id="52" name="Freeform: Shape 51">
              <a:extLst>
                <a:ext uri="{FF2B5EF4-FFF2-40B4-BE49-F238E27FC236}">
                  <a16:creationId xmlns:a16="http://schemas.microsoft.com/office/drawing/2014/main" id="{EB1D8D6C-3A13-49CB-821B-27BE1E938E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p>
              <a:endParaRPr lang="en-US"/>
            </a:p>
          </p:txBody>
        </p:sp>
        <p:sp>
          <p:nvSpPr>
            <p:cNvPr id="53" name="Freeform: Shape 52">
              <a:extLst>
                <a:ext uri="{FF2B5EF4-FFF2-40B4-BE49-F238E27FC236}">
                  <a16:creationId xmlns:a16="http://schemas.microsoft.com/office/drawing/2014/main" id="{9E7F05D2-76A1-4B72-929E-B298B1BC93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p>
              <a:endParaRPr lang="en-US" dirty="0"/>
            </a:p>
          </p:txBody>
        </p:sp>
      </p:grpSp>
      <p:sp>
        <p:nvSpPr>
          <p:cNvPr id="2" name="Title 1">
            <a:extLst>
              <a:ext uri="{FF2B5EF4-FFF2-40B4-BE49-F238E27FC236}">
                <a16:creationId xmlns:a16="http://schemas.microsoft.com/office/drawing/2014/main" id="{2AC37747-AF16-7647-9A5E-D637E9A3904B}"/>
              </a:ext>
            </a:extLst>
          </p:cNvPr>
          <p:cNvSpPr>
            <a:spLocks noGrp="1"/>
          </p:cNvSpPr>
          <p:nvPr>
            <p:ph type="title"/>
          </p:nvPr>
        </p:nvSpPr>
        <p:spPr>
          <a:xfrm>
            <a:off x="1198181" y="168425"/>
            <a:ext cx="4795282" cy="2616928"/>
          </a:xfrm>
        </p:spPr>
        <p:txBody>
          <a:bodyPr anchor="ctr">
            <a:normAutofit/>
          </a:bodyPr>
          <a:lstStyle/>
          <a:p>
            <a:r>
              <a:rPr lang="en-US"/>
              <a:t>Air Quality Index</a:t>
            </a:r>
            <a:endParaRPr lang="en-US" dirty="0"/>
          </a:p>
        </p:txBody>
      </p:sp>
      <p:sp>
        <p:nvSpPr>
          <p:cNvPr id="9" name="Content Placeholder 8">
            <a:extLst>
              <a:ext uri="{FF2B5EF4-FFF2-40B4-BE49-F238E27FC236}">
                <a16:creationId xmlns:a16="http://schemas.microsoft.com/office/drawing/2014/main" id="{E38CD304-DFCA-4005-987E-998D9DAA5ACB}"/>
              </a:ext>
            </a:extLst>
          </p:cNvPr>
          <p:cNvSpPr>
            <a:spLocks noGrp="1"/>
          </p:cNvSpPr>
          <p:nvPr>
            <p:ph idx="1"/>
          </p:nvPr>
        </p:nvSpPr>
        <p:spPr>
          <a:xfrm>
            <a:off x="6195372" y="169025"/>
            <a:ext cx="4977905" cy="2616328"/>
          </a:xfrm>
        </p:spPr>
        <p:txBody>
          <a:bodyPr anchor="ctr">
            <a:normAutofit/>
          </a:bodyPr>
          <a:lstStyle/>
          <a:p>
            <a:r>
              <a:rPr lang="en-US" sz="1800"/>
              <a:t>Think of the AQI as a yardstick that runs from 0 to 500. The higher the AQI value, the greater the level of air pollution and the greater the health concern. For example, an AQI value of 50 or below represents good air quality, while an AQI value over 300 represents hazardous air quality.</a:t>
            </a:r>
          </a:p>
        </p:txBody>
      </p:sp>
      <p:pic>
        <p:nvPicPr>
          <p:cNvPr id="5" name="Content Placeholder 4" descr="A picture containing table&#10;&#10;Description automatically generated">
            <a:extLst>
              <a:ext uri="{FF2B5EF4-FFF2-40B4-BE49-F238E27FC236}">
                <a16:creationId xmlns:a16="http://schemas.microsoft.com/office/drawing/2014/main" id="{DE2EB4E1-E41F-8542-BB6F-1B050F5DC03D}"/>
              </a:ext>
            </a:extLst>
          </p:cNvPr>
          <p:cNvPicPr>
            <a:picLocks noChangeAspect="1"/>
          </p:cNvPicPr>
          <p:nvPr/>
        </p:nvPicPr>
        <p:blipFill rotWithShape="1">
          <a:blip r:embed="rId2"/>
          <a:srcRect t="12559" b="14106"/>
          <a:stretch/>
        </p:blipFill>
        <p:spPr>
          <a:xfrm>
            <a:off x="198741" y="2938306"/>
            <a:ext cx="11812017" cy="3919694"/>
          </a:xfrm>
          <a:prstGeom prst="rect">
            <a:avLst/>
          </a:prstGeom>
        </p:spPr>
      </p:pic>
      <p:grpSp>
        <p:nvGrpSpPr>
          <p:cNvPr id="55" name="Bottom Right">
            <a:extLst>
              <a:ext uri="{FF2B5EF4-FFF2-40B4-BE49-F238E27FC236}">
                <a16:creationId xmlns:a16="http://schemas.microsoft.com/office/drawing/2014/main" id="{BC215AF5-FFA9-4C85-8878-F43035AB816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grpSp>
          <p:nvGrpSpPr>
            <p:cNvPr id="56" name="Graphic 157">
              <a:extLst>
                <a:ext uri="{FF2B5EF4-FFF2-40B4-BE49-F238E27FC236}">
                  <a16:creationId xmlns:a16="http://schemas.microsoft.com/office/drawing/2014/main" id="{EB338286-5DC1-4463-87E2-4388674EC788}"/>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58" name="Freeform: Shape 57">
                <a:extLst>
                  <a:ext uri="{FF2B5EF4-FFF2-40B4-BE49-F238E27FC236}">
                    <a16:creationId xmlns:a16="http://schemas.microsoft.com/office/drawing/2014/main" id="{8A6607C6-EA90-4F34-8B8F-56691A42F1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endParaRPr lang="en-US"/>
              </a:p>
            </p:txBody>
          </p:sp>
          <p:sp>
            <p:nvSpPr>
              <p:cNvPr id="59" name="Freeform: Shape 58">
                <a:extLst>
                  <a:ext uri="{FF2B5EF4-FFF2-40B4-BE49-F238E27FC236}">
                    <a16:creationId xmlns:a16="http://schemas.microsoft.com/office/drawing/2014/main" id="{A87F6E48-7CA3-452B-8C3E-88B9AF76EF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endParaRPr lang="en-US"/>
              </a:p>
            </p:txBody>
          </p:sp>
          <p:sp>
            <p:nvSpPr>
              <p:cNvPr id="60" name="Freeform: Shape 59">
                <a:extLst>
                  <a:ext uri="{FF2B5EF4-FFF2-40B4-BE49-F238E27FC236}">
                    <a16:creationId xmlns:a16="http://schemas.microsoft.com/office/drawing/2014/main" id="{D38220CD-53DE-405B-A58D-2FA422A264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endParaRPr lang="en-US"/>
              </a:p>
            </p:txBody>
          </p:sp>
          <p:sp>
            <p:nvSpPr>
              <p:cNvPr id="61" name="Freeform: Shape 60">
                <a:extLst>
                  <a:ext uri="{FF2B5EF4-FFF2-40B4-BE49-F238E27FC236}">
                    <a16:creationId xmlns:a16="http://schemas.microsoft.com/office/drawing/2014/main" id="{75E166A3-1086-43DA-920F-D5C97183F6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endParaRPr lang="en-US"/>
              </a:p>
            </p:txBody>
          </p:sp>
          <p:sp>
            <p:nvSpPr>
              <p:cNvPr id="62" name="Freeform: Shape 61">
                <a:extLst>
                  <a:ext uri="{FF2B5EF4-FFF2-40B4-BE49-F238E27FC236}">
                    <a16:creationId xmlns:a16="http://schemas.microsoft.com/office/drawing/2014/main" id="{30446995-E7D9-4F39-9C86-12056CDE30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endParaRPr lang="en-US"/>
              </a:p>
            </p:txBody>
          </p:sp>
          <p:sp>
            <p:nvSpPr>
              <p:cNvPr id="63" name="Freeform: Shape 62">
                <a:extLst>
                  <a:ext uri="{FF2B5EF4-FFF2-40B4-BE49-F238E27FC236}">
                    <a16:creationId xmlns:a16="http://schemas.microsoft.com/office/drawing/2014/main" id="{D932DF78-C4CC-412F-B5AB-20D6F03950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endParaRPr lang="en-US"/>
              </a:p>
            </p:txBody>
          </p:sp>
          <p:sp>
            <p:nvSpPr>
              <p:cNvPr id="64" name="Freeform: Shape 63">
                <a:extLst>
                  <a:ext uri="{FF2B5EF4-FFF2-40B4-BE49-F238E27FC236}">
                    <a16:creationId xmlns:a16="http://schemas.microsoft.com/office/drawing/2014/main" id="{B5DDC2F2-5D70-49F7-AB51-1642E7B4FE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endParaRPr lang="en-US"/>
              </a:p>
            </p:txBody>
          </p:sp>
        </p:grpSp>
        <p:sp>
          <p:nvSpPr>
            <p:cNvPr id="57" name="Freeform: Shape 56">
              <a:extLst>
                <a:ext uri="{FF2B5EF4-FFF2-40B4-BE49-F238E27FC236}">
                  <a16:creationId xmlns:a16="http://schemas.microsoft.com/office/drawing/2014/main" id="{7396055B-908F-4FDA-9BDC-EF69168B23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87" name="TextBox 86">
            <a:extLst>
              <a:ext uri="{FF2B5EF4-FFF2-40B4-BE49-F238E27FC236}">
                <a16:creationId xmlns:a16="http://schemas.microsoft.com/office/drawing/2014/main" id="{33D15258-A619-1A44-A37A-F12A2A7121B2}"/>
              </a:ext>
            </a:extLst>
          </p:cNvPr>
          <p:cNvSpPr txBox="1"/>
          <p:nvPr/>
        </p:nvSpPr>
        <p:spPr>
          <a:xfrm>
            <a:off x="8558484" y="6380479"/>
            <a:ext cx="3288279" cy="369332"/>
          </a:xfrm>
          <a:prstGeom prst="rect">
            <a:avLst/>
          </a:prstGeom>
          <a:noFill/>
        </p:spPr>
        <p:txBody>
          <a:bodyPr wrap="square" rtlCol="0">
            <a:spAutoFit/>
          </a:bodyPr>
          <a:lstStyle/>
          <a:p>
            <a:r>
              <a:rPr lang="en-US" dirty="0"/>
              <a:t>https://</a:t>
            </a:r>
            <a:r>
              <a:rPr lang="en-US" dirty="0" err="1"/>
              <a:t>www.airnow.gov</a:t>
            </a:r>
            <a:r>
              <a:rPr lang="en-US" dirty="0"/>
              <a:t>/</a:t>
            </a:r>
            <a:r>
              <a:rPr lang="en-US" dirty="0" err="1"/>
              <a:t>aqi</a:t>
            </a:r>
            <a:r>
              <a:rPr lang="en-US" dirty="0"/>
              <a:t>/</a:t>
            </a:r>
          </a:p>
        </p:txBody>
      </p:sp>
    </p:spTree>
    <p:extLst>
      <p:ext uri="{BB962C8B-B14F-4D97-AF65-F5344CB8AC3E}">
        <p14:creationId xmlns:p14="http://schemas.microsoft.com/office/powerpoint/2010/main" val="292217269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 name="Rectangle 8">
            <a:extLst>
              <a:ext uri="{FF2B5EF4-FFF2-40B4-BE49-F238E27FC236}">
                <a16:creationId xmlns:a16="http://schemas.microsoft.com/office/drawing/2014/main" id="{247A131F-D5DE-41A5-B4CF-4F345319B4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62" name="Freeform: Shape 10">
            <a:extLst>
              <a:ext uri="{FF2B5EF4-FFF2-40B4-BE49-F238E27FC236}">
                <a16:creationId xmlns:a16="http://schemas.microsoft.com/office/drawing/2014/main" id="{3AF4666D-BD98-40A5-A75F-478B98201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dirty="0">
                <a:solidFill>
                  <a:schemeClr val="tx1">
                    <a:lumMod val="65000"/>
                    <a:lumOff val="35000"/>
                  </a:schemeClr>
                </a:solidFill>
                <a:latin typeface="AvenirNext LT Pro Medium" panose="020B0504020202020204" pitchFamily="34" charset="0"/>
              </a:rPr>
              <a:t> </a:t>
            </a:r>
          </a:p>
        </p:txBody>
      </p:sp>
      <p:sp>
        <p:nvSpPr>
          <p:cNvPr id="63" name="Freeform: Shape 12">
            <a:extLst>
              <a:ext uri="{FF2B5EF4-FFF2-40B4-BE49-F238E27FC236}">
                <a16:creationId xmlns:a16="http://schemas.microsoft.com/office/drawing/2014/main" id="{68680585-71F9-4721-A998-4974171D2E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9256" y="6172200"/>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dirty="0">
                <a:solidFill>
                  <a:schemeClr val="tx1">
                    <a:lumMod val="65000"/>
                    <a:lumOff val="35000"/>
                  </a:schemeClr>
                </a:solidFill>
                <a:latin typeface="AvenirNext LT Pro Medium" panose="020B0504020202020204" pitchFamily="34" charset="0"/>
              </a:rPr>
              <a:t> </a:t>
            </a:r>
          </a:p>
        </p:txBody>
      </p:sp>
      <p:sp>
        <p:nvSpPr>
          <p:cNvPr id="64" name="Freeform: Shape 14">
            <a:extLst>
              <a:ext uri="{FF2B5EF4-FFF2-40B4-BE49-F238E27FC236}">
                <a16:creationId xmlns:a16="http://schemas.microsoft.com/office/drawing/2014/main" id="{12BC95C2-2EEC-4F59-ABA8-660B0D059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77352"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65" name="Graphic 141">
            <a:extLst>
              <a:ext uri="{FF2B5EF4-FFF2-40B4-BE49-F238E27FC236}">
                <a16:creationId xmlns:a16="http://schemas.microsoft.com/office/drawing/2014/main" id="{03E9870D-4BBA-43AF-8D44-BBADF020CFF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15178"/>
            <a:ext cx="2198951" cy="3331254"/>
            <a:chOff x="4473129" y="923925"/>
            <a:chExt cx="3308947" cy="5012817"/>
          </a:xfrm>
          <a:noFill/>
        </p:grpSpPr>
        <p:sp>
          <p:nvSpPr>
            <p:cNvPr id="66" name="Freeform: Shape 17">
              <a:extLst>
                <a:ext uri="{FF2B5EF4-FFF2-40B4-BE49-F238E27FC236}">
                  <a16:creationId xmlns:a16="http://schemas.microsoft.com/office/drawing/2014/main" id="{34BC5055-C77D-43CD-BB1D-A77B6779CD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75000"/>
                </a:schemeClr>
              </a:solidFill>
              <a:prstDash val="lgDash"/>
              <a:round/>
            </a:ln>
          </p:spPr>
          <p:txBody>
            <a:bodyPr rtlCol="0" anchor="ctr"/>
            <a:lstStyle/>
            <a:p>
              <a:endParaRPr lang="en-US"/>
            </a:p>
          </p:txBody>
        </p:sp>
        <p:sp>
          <p:nvSpPr>
            <p:cNvPr id="67" name="Freeform: Shape 18">
              <a:extLst>
                <a:ext uri="{FF2B5EF4-FFF2-40B4-BE49-F238E27FC236}">
                  <a16:creationId xmlns:a16="http://schemas.microsoft.com/office/drawing/2014/main" id="{DB12D0B8-9385-489A-85AE-3D14AD0BA2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75000"/>
                </a:schemeClr>
              </a:solidFill>
              <a:prstDash val="lgDash"/>
              <a:round/>
            </a:ln>
          </p:spPr>
          <p:txBody>
            <a:bodyPr rtlCol="0" anchor="ctr"/>
            <a:lstStyle/>
            <a:p>
              <a:endParaRPr lang="en-US"/>
            </a:p>
          </p:txBody>
        </p:sp>
        <p:sp>
          <p:nvSpPr>
            <p:cNvPr id="68" name="Freeform: Shape 19">
              <a:extLst>
                <a:ext uri="{FF2B5EF4-FFF2-40B4-BE49-F238E27FC236}">
                  <a16:creationId xmlns:a16="http://schemas.microsoft.com/office/drawing/2014/main" id="{D158A14A-147E-4130-A5E2-38FD84B181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75000"/>
                </a:schemeClr>
              </a:solidFill>
              <a:prstDash val="lgDash"/>
              <a:round/>
            </a:ln>
          </p:spPr>
          <p:txBody>
            <a:bodyPr rtlCol="0" anchor="ctr"/>
            <a:lstStyle/>
            <a:p>
              <a:endParaRPr lang="en-US"/>
            </a:p>
          </p:txBody>
        </p:sp>
        <p:sp>
          <p:nvSpPr>
            <p:cNvPr id="69" name="Freeform: Shape 20">
              <a:extLst>
                <a:ext uri="{FF2B5EF4-FFF2-40B4-BE49-F238E27FC236}">
                  <a16:creationId xmlns:a16="http://schemas.microsoft.com/office/drawing/2014/main" id="{75B8B1EB-5E2B-472C-AE60-2EC5961F16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75000"/>
                </a:schemeClr>
              </a:solidFill>
              <a:prstDash val="lgDash"/>
              <a:round/>
            </a:ln>
          </p:spPr>
          <p:txBody>
            <a:bodyPr rtlCol="0" anchor="ctr"/>
            <a:lstStyle/>
            <a:p>
              <a:endParaRPr lang="en-US"/>
            </a:p>
          </p:txBody>
        </p:sp>
        <p:sp>
          <p:nvSpPr>
            <p:cNvPr id="70" name="Freeform: Shape 21">
              <a:extLst>
                <a:ext uri="{FF2B5EF4-FFF2-40B4-BE49-F238E27FC236}">
                  <a16:creationId xmlns:a16="http://schemas.microsoft.com/office/drawing/2014/main" id="{B4F5BD77-58D7-4B61-A666-1B4139A63A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75000"/>
                </a:schemeClr>
              </a:solidFill>
              <a:prstDash val="lgDash"/>
              <a:round/>
            </a:ln>
          </p:spPr>
          <p:txBody>
            <a:bodyPr rtlCol="0" anchor="ctr"/>
            <a:lstStyle/>
            <a:p>
              <a:endParaRPr lang="en-US"/>
            </a:p>
          </p:txBody>
        </p:sp>
        <p:sp>
          <p:nvSpPr>
            <p:cNvPr id="71" name="Freeform: Shape 22">
              <a:extLst>
                <a:ext uri="{FF2B5EF4-FFF2-40B4-BE49-F238E27FC236}">
                  <a16:creationId xmlns:a16="http://schemas.microsoft.com/office/drawing/2014/main" id="{F5CBEC6B-EDB6-40B8-8771-E5AF41B8D6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75000"/>
                </a:schemeClr>
              </a:solidFill>
              <a:prstDash val="lgDash"/>
              <a:round/>
            </a:ln>
          </p:spPr>
          <p:txBody>
            <a:bodyPr rtlCol="0" anchor="ctr"/>
            <a:lstStyle/>
            <a:p>
              <a:endParaRPr lang="en-US"/>
            </a:p>
          </p:txBody>
        </p:sp>
        <p:sp>
          <p:nvSpPr>
            <p:cNvPr id="72" name="Freeform: Shape 23">
              <a:extLst>
                <a:ext uri="{FF2B5EF4-FFF2-40B4-BE49-F238E27FC236}">
                  <a16:creationId xmlns:a16="http://schemas.microsoft.com/office/drawing/2014/main" id="{91BD0EE8-AA47-4044-9251-9F5A4B8201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75000"/>
                </a:schemeClr>
              </a:solidFill>
              <a:prstDash val="lgDash"/>
              <a:round/>
            </a:ln>
          </p:spPr>
          <p:txBody>
            <a:bodyPr rtlCol="0" anchor="ctr"/>
            <a:lstStyle/>
            <a:p>
              <a:endParaRPr lang="en-US" dirty="0"/>
            </a:p>
          </p:txBody>
        </p:sp>
      </p:grpSp>
      <p:grpSp>
        <p:nvGrpSpPr>
          <p:cNvPr id="73" name="Graphic 157">
            <a:extLst>
              <a:ext uri="{FF2B5EF4-FFF2-40B4-BE49-F238E27FC236}">
                <a16:creationId xmlns:a16="http://schemas.microsoft.com/office/drawing/2014/main" id="{C3279E8D-2BAA-4CB1-834B-09FADD54DE5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610600" y="3276600"/>
            <a:ext cx="3529260" cy="3581398"/>
            <a:chOff x="4114800" y="1423987"/>
            <a:chExt cx="3961542" cy="4007547"/>
          </a:xfrm>
          <a:noFill/>
        </p:grpSpPr>
        <p:sp>
          <p:nvSpPr>
            <p:cNvPr id="74" name="Freeform: Shape 26">
              <a:extLst>
                <a:ext uri="{FF2B5EF4-FFF2-40B4-BE49-F238E27FC236}">
                  <a16:creationId xmlns:a16="http://schemas.microsoft.com/office/drawing/2014/main" id="{3456F18E-4F61-486D-9CD6-65B30372C5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75000"/>
                </a:schemeClr>
              </a:solidFill>
              <a:prstDash val="lgDash"/>
              <a:round/>
            </a:ln>
          </p:spPr>
          <p:txBody>
            <a:bodyPr rtlCol="0" anchor="ctr"/>
            <a:lstStyle/>
            <a:p>
              <a:endParaRPr lang="en-US"/>
            </a:p>
          </p:txBody>
        </p:sp>
        <p:sp>
          <p:nvSpPr>
            <p:cNvPr id="75" name="Freeform: Shape 27">
              <a:extLst>
                <a:ext uri="{FF2B5EF4-FFF2-40B4-BE49-F238E27FC236}">
                  <a16:creationId xmlns:a16="http://schemas.microsoft.com/office/drawing/2014/main" id="{318DDF45-08F0-46B6-A0B7-133735C94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75000"/>
                </a:schemeClr>
              </a:solidFill>
              <a:prstDash val="lgDash"/>
              <a:round/>
            </a:ln>
          </p:spPr>
          <p:txBody>
            <a:bodyPr rtlCol="0" anchor="ctr"/>
            <a:lstStyle/>
            <a:p>
              <a:endParaRPr lang="en-US"/>
            </a:p>
          </p:txBody>
        </p:sp>
        <p:sp>
          <p:nvSpPr>
            <p:cNvPr id="76" name="Freeform: Shape 28">
              <a:extLst>
                <a:ext uri="{FF2B5EF4-FFF2-40B4-BE49-F238E27FC236}">
                  <a16:creationId xmlns:a16="http://schemas.microsoft.com/office/drawing/2014/main" id="{B9D0CC0F-710D-43F4-BC86-7637674201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75000"/>
                </a:schemeClr>
              </a:solidFill>
              <a:prstDash val="lgDash"/>
              <a:round/>
            </a:ln>
          </p:spPr>
          <p:txBody>
            <a:bodyPr rtlCol="0" anchor="ctr"/>
            <a:lstStyle/>
            <a:p>
              <a:endParaRPr lang="en-US"/>
            </a:p>
          </p:txBody>
        </p:sp>
        <p:sp>
          <p:nvSpPr>
            <p:cNvPr id="77" name="Freeform: Shape 29">
              <a:extLst>
                <a:ext uri="{FF2B5EF4-FFF2-40B4-BE49-F238E27FC236}">
                  <a16:creationId xmlns:a16="http://schemas.microsoft.com/office/drawing/2014/main" id="{6FB36AB6-CB81-495A-8A33-C0BCE67D6F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75000"/>
                </a:schemeClr>
              </a:solidFill>
              <a:prstDash val="lgDash"/>
              <a:round/>
            </a:ln>
          </p:spPr>
          <p:txBody>
            <a:bodyPr rtlCol="0" anchor="ctr"/>
            <a:lstStyle/>
            <a:p>
              <a:endParaRPr lang="en-US"/>
            </a:p>
          </p:txBody>
        </p:sp>
        <p:sp>
          <p:nvSpPr>
            <p:cNvPr id="78" name="Freeform: Shape 30">
              <a:extLst>
                <a:ext uri="{FF2B5EF4-FFF2-40B4-BE49-F238E27FC236}">
                  <a16:creationId xmlns:a16="http://schemas.microsoft.com/office/drawing/2014/main" id="{1993F7E6-ABF6-482D-BEA5-B4E607DDB4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75000"/>
                </a:schemeClr>
              </a:solidFill>
              <a:prstDash val="lgDash"/>
              <a:round/>
            </a:ln>
          </p:spPr>
          <p:txBody>
            <a:bodyPr rtlCol="0" anchor="ctr"/>
            <a:lstStyle/>
            <a:p>
              <a:endParaRPr lang="en-US"/>
            </a:p>
          </p:txBody>
        </p:sp>
        <p:sp>
          <p:nvSpPr>
            <p:cNvPr id="79" name="Freeform: Shape 31">
              <a:extLst>
                <a:ext uri="{FF2B5EF4-FFF2-40B4-BE49-F238E27FC236}">
                  <a16:creationId xmlns:a16="http://schemas.microsoft.com/office/drawing/2014/main" id="{DCA0B097-C21A-40B4-95E4-2FFA9697F8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75000"/>
                </a:schemeClr>
              </a:solidFill>
              <a:prstDash val="lgDash"/>
              <a:round/>
            </a:ln>
          </p:spPr>
          <p:txBody>
            <a:bodyPr rtlCol="0" anchor="ctr"/>
            <a:lstStyle/>
            <a:p>
              <a:endParaRPr lang="en-US"/>
            </a:p>
          </p:txBody>
        </p:sp>
        <p:sp>
          <p:nvSpPr>
            <p:cNvPr id="80" name="Freeform: Shape 32">
              <a:extLst>
                <a:ext uri="{FF2B5EF4-FFF2-40B4-BE49-F238E27FC236}">
                  <a16:creationId xmlns:a16="http://schemas.microsoft.com/office/drawing/2014/main" id="{AB2AF0F5-7EAA-4BAB-8DE2-D84E124170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75000"/>
                </a:schemeClr>
              </a:solidFill>
              <a:prstDash val="lgDash"/>
              <a:round/>
            </a:ln>
          </p:spPr>
          <p:txBody>
            <a:bodyPr rtlCol="0" anchor="ctr"/>
            <a:lstStyle/>
            <a:p>
              <a:endParaRPr lang="en-US"/>
            </a:p>
          </p:txBody>
        </p:sp>
      </p:grpSp>
      <p:sp useBgFill="1">
        <p:nvSpPr>
          <p:cNvPr id="81" name="Rectangle 34">
            <a:extLst>
              <a:ext uri="{FF2B5EF4-FFF2-40B4-BE49-F238E27FC236}">
                <a16:creationId xmlns:a16="http://schemas.microsoft.com/office/drawing/2014/main" id="{F1174801-1395-44C5-9B00-CCAC45C056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82" name="Rectangle 36">
            <a:extLst>
              <a:ext uri="{FF2B5EF4-FFF2-40B4-BE49-F238E27FC236}">
                <a16:creationId xmlns:a16="http://schemas.microsoft.com/office/drawing/2014/main" id="{996DFAFB-BCE1-4BEC-82FB-D574234DEF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83" name="Picture 4">
            <a:extLst>
              <a:ext uri="{FF2B5EF4-FFF2-40B4-BE49-F238E27FC236}">
                <a16:creationId xmlns:a16="http://schemas.microsoft.com/office/drawing/2014/main" id="{BE9EAAC2-7511-419D-A034-7F2BAC407695}"/>
              </a:ext>
            </a:extLst>
          </p:cNvPr>
          <p:cNvPicPr>
            <a:picLocks noChangeAspect="1"/>
          </p:cNvPicPr>
          <p:nvPr/>
        </p:nvPicPr>
        <p:blipFill rotWithShape="1">
          <a:blip r:embed="rId2">
            <a:alphaModFix/>
          </a:blip>
          <a:srcRect t="7782" r="-1" b="-1"/>
          <a:stretch/>
        </p:blipFill>
        <p:spPr>
          <a:xfrm>
            <a:off x="20" y="10"/>
            <a:ext cx="12188932" cy="6856614"/>
          </a:xfrm>
          <a:prstGeom prst="rect">
            <a:avLst/>
          </a:prstGeom>
        </p:spPr>
      </p:pic>
      <p:sp>
        <p:nvSpPr>
          <p:cNvPr id="84" name="Rectangle 38">
            <a:extLst>
              <a:ext uri="{FF2B5EF4-FFF2-40B4-BE49-F238E27FC236}">
                <a16:creationId xmlns:a16="http://schemas.microsoft.com/office/drawing/2014/main" id="{8D2A0DB3-EF43-4032-9B27-954E12CCB6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07" y="0"/>
            <a:ext cx="12188952" cy="3732362"/>
          </a:xfrm>
          <a:prstGeom prst="rect">
            <a:avLst/>
          </a:prstGeom>
          <a:gradFill>
            <a:gsLst>
              <a:gs pos="100000">
                <a:schemeClr val="tx1">
                  <a:alpha val="0"/>
                </a:schemeClr>
              </a:gs>
              <a:gs pos="0">
                <a:schemeClr val="tx1"/>
              </a:gs>
              <a:gs pos="0">
                <a:schemeClr val="tx1">
                  <a:alpha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F34521D-2D58-5E4C-9995-57E9CDAA64D1}"/>
              </a:ext>
            </a:extLst>
          </p:cNvPr>
          <p:cNvSpPr>
            <a:spLocks noGrp="1"/>
          </p:cNvSpPr>
          <p:nvPr>
            <p:ph type="title"/>
          </p:nvPr>
        </p:nvSpPr>
        <p:spPr>
          <a:xfrm>
            <a:off x="996275" y="156477"/>
            <a:ext cx="10190071" cy="1515091"/>
          </a:xfrm>
        </p:spPr>
        <p:txBody>
          <a:bodyPr vert="horz" lIns="91440" tIns="45720" rIns="91440" bIns="45720" rtlCol="0" anchor="b">
            <a:normAutofit/>
          </a:bodyPr>
          <a:lstStyle/>
          <a:p>
            <a:pPr algn="ctr"/>
            <a:r>
              <a:rPr lang="en-US" sz="5400" kern="1200">
                <a:solidFill>
                  <a:srgbClr val="FFFFFF"/>
                </a:solidFill>
                <a:latin typeface="+mj-lt"/>
                <a:ea typeface="+mj-ea"/>
                <a:cs typeface="+mj-cs"/>
              </a:rPr>
              <a:t>Questions?</a:t>
            </a:r>
          </a:p>
        </p:txBody>
      </p:sp>
      <p:grpSp>
        <p:nvGrpSpPr>
          <p:cNvPr id="85" name="Top Left">
            <a:extLst>
              <a:ext uri="{FF2B5EF4-FFF2-40B4-BE49-F238E27FC236}">
                <a16:creationId xmlns:a16="http://schemas.microsoft.com/office/drawing/2014/main" id="{18579DB9-24B0-487B-81E3-8D02AD5F8C8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15178"/>
            <a:ext cx="2198951" cy="3331254"/>
            <a:chOff x="4473129" y="923925"/>
            <a:chExt cx="3308947" cy="5012817"/>
          </a:xfrm>
          <a:noFill/>
        </p:grpSpPr>
        <p:sp>
          <p:nvSpPr>
            <p:cNvPr id="86" name="Freeform: Shape 41">
              <a:extLst>
                <a:ext uri="{FF2B5EF4-FFF2-40B4-BE49-F238E27FC236}">
                  <a16:creationId xmlns:a16="http://schemas.microsoft.com/office/drawing/2014/main" id="{7180CB2C-161F-4538-9214-24AF97B01A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bg2">
                  <a:alpha val="50000"/>
                </a:schemeClr>
              </a:solidFill>
              <a:prstDash val="lgDash"/>
              <a:round/>
            </a:ln>
          </p:spPr>
          <p:txBody>
            <a:bodyPr rtlCol="0" anchor="ctr"/>
            <a:lstStyle/>
            <a:p>
              <a:endParaRPr lang="en-US"/>
            </a:p>
          </p:txBody>
        </p:sp>
        <p:sp>
          <p:nvSpPr>
            <p:cNvPr id="87" name="Freeform: Shape 42">
              <a:extLst>
                <a:ext uri="{FF2B5EF4-FFF2-40B4-BE49-F238E27FC236}">
                  <a16:creationId xmlns:a16="http://schemas.microsoft.com/office/drawing/2014/main" id="{EE25AFBE-8731-4348-B66F-FD7E38F76A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bg2">
                  <a:alpha val="50000"/>
                </a:schemeClr>
              </a:solidFill>
              <a:prstDash val="lgDash"/>
              <a:round/>
            </a:ln>
          </p:spPr>
          <p:txBody>
            <a:bodyPr rtlCol="0" anchor="ctr"/>
            <a:lstStyle/>
            <a:p>
              <a:endParaRPr lang="en-US"/>
            </a:p>
          </p:txBody>
        </p:sp>
        <p:sp>
          <p:nvSpPr>
            <p:cNvPr id="88" name="Freeform: Shape 43">
              <a:extLst>
                <a:ext uri="{FF2B5EF4-FFF2-40B4-BE49-F238E27FC236}">
                  <a16:creationId xmlns:a16="http://schemas.microsoft.com/office/drawing/2014/main" id="{5F6C27D8-4E47-470F-B6B5-407CE7D1D7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bg2">
                  <a:alpha val="50000"/>
                </a:schemeClr>
              </a:solidFill>
              <a:prstDash val="lgDash"/>
              <a:round/>
            </a:ln>
          </p:spPr>
          <p:txBody>
            <a:bodyPr rtlCol="0" anchor="ctr"/>
            <a:lstStyle/>
            <a:p>
              <a:endParaRPr lang="en-US"/>
            </a:p>
          </p:txBody>
        </p:sp>
        <p:sp>
          <p:nvSpPr>
            <p:cNvPr id="89" name="Freeform: Shape 44">
              <a:extLst>
                <a:ext uri="{FF2B5EF4-FFF2-40B4-BE49-F238E27FC236}">
                  <a16:creationId xmlns:a16="http://schemas.microsoft.com/office/drawing/2014/main" id="{66348964-B561-445E-A6A4-730FBA4285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bg2">
                  <a:alpha val="50000"/>
                </a:schemeClr>
              </a:solidFill>
              <a:prstDash val="lgDash"/>
              <a:round/>
            </a:ln>
          </p:spPr>
          <p:txBody>
            <a:bodyPr rtlCol="0" anchor="ctr"/>
            <a:lstStyle/>
            <a:p>
              <a:endParaRPr lang="en-US"/>
            </a:p>
          </p:txBody>
        </p:sp>
        <p:sp>
          <p:nvSpPr>
            <p:cNvPr id="90" name="Freeform: Shape 45">
              <a:extLst>
                <a:ext uri="{FF2B5EF4-FFF2-40B4-BE49-F238E27FC236}">
                  <a16:creationId xmlns:a16="http://schemas.microsoft.com/office/drawing/2014/main" id="{C5D1A3FD-B031-4670-8F09-29E8E38D45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bg2">
                  <a:alpha val="50000"/>
                </a:schemeClr>
              </a:solidFill>
              <a:prstDash val="lgDash"/>
              <a:round/>
            </a:ln>
          </p:spPr>
          <p:txBody>
            <a:bodyPr rtlCol="0" anchor="ctr"/>
            <a:lstStyle/>
            <a:p>
              <a:endParaRPr lang="en-US"/>
            </a:p>
          </p:txBody>
        </p:sp>
        <p:sp>
          <p:nvSpPr>
            <p:cNvPr id="91" name="Freeform: Shape 46">
              <a:extLst>
                <a:ext uri="{FF2B5EF4-FFF2-40B4-BE49-F238E27FC236}">
                  <a16:creationId xmlns:a16="http://schemas.microsoft.com/office/drawing/2014/main" id="{80BD3287-1860-4987-8CA5-8728EDBB6B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bg2">
                  <a:alpha val="50000"/>
                </a:schemeClr>
              </a:solidFill>
              <a:prstDash val="lgDash"/>
              <a:round/>
            </a:ln>
          </p:spPr>
          <p:txBody>
            <a:bodyPr rtlCol="0" anchor="ctr"/>
            <a:lstStyle/>
            <a:p>
              <a:endParaRPr lang="en-US"/>
            </a:p>
          </p:txBody>
        </p:sp>
        <p:sp>
          <p:nvSpPr>
            <p:cNvPr id="92" name="Freeform: Shape 47">
              <a:extLst>
                <a:ext uri="{FF2B5EF4-FFF2-40B4-BE49-F238E27FC236}">
                  <a16:creationId xmlns:a16="http://schemas.microsoft.com/office/drawing/2014/main" id="{E1FEEEA6-82B5-4005-A3D5-FC2A152FDD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bg2">
                  <a:alpha val="50000"/>
                </a:schemeClr>
              </a:solidFill>
              <a:prstDash val="lgDash"/>
              <a:round/>
            </a:ln>
          </p:spPr>
          <p:txBody>
            <a:bodyPr rtlCol="0" anchor="ctr"/>
            <a:lstStyle/>
            <a:p>
              <a:endParaRPr lang="en-US" dirty="0"/>
            </a:p>
          </p:txBody>
        </p:sp>
      </p:grpSp>
      <p:grpSp>
        <p:nvGrpSpPr>
          <p:cNvPr id="93" name="Bottom Right">
            <a:extLst>
              <a:ext uri="{FF2B5EF4-FFF2-40B4-BE49-F238E27FC236}">
                <a16:creationId xmlns:a16="http://schemas.microsoft.com/office/drawing/2014/main" id="{8F281804-17FE-49B9-9065-1A44CD473CA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grpSp>
          <p:nvGrpSpPr>
            <p:cNvPr id="51" name="Graphic 157">
              <a:extLst>
                <a:ext uri="{FF2B5EF4-FFF2-40B4-BE49-F238E27FC236}">
                  <a16:creationId xmlns:a16="http://schemas.microsoft.com/office/drawing/2014/main" id="{737BB70B-7AAF-4229-8400-5AFF12A2367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94" name="Freeform: Shape 52">
                <a:extLst>
                  <a:ext uri="{FF2B5EF4-FFF2-40B4-BE49-F238E27FC236}">
                    <a16:creationId xmlns:a16="http://schemas.microsoft.com/office/drawing/2014/main" id="{9B992201-AA48-4BE7-ADC2-908B16934F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bg2">
                    <a:alpha val="35000"/>
                  </a:schemeClr>
                </a:solidFill>
                <a:prstDash val="lgDash"/>
                <a:round/>
              </a:ln>
            </p:spPr>
            <p:txBody>
              <a:bodyPr rtlCol="0" anchor="ctr"/>
              <a:lstStyle/>
              <a:p>
                <a:endParaRPr lang="en-US"/>
              </a:p>
            </p:txBody>
          </p:sp>
          <p:sp>
            <p:nvSpPr>
              <p:cNvPr id="95" name="Freeform: Shape 53">
                <a:extLst>
                  <a:ext uri="{FF2B5EF4-FFF2-40B4-BE49-F238E27FC236}">
                    <a16:creationId xmlns:a16="http://schemas.microsoft.com/office/drawing/2014/main" id="{840E3649-4ED2-4501-AF92-DEC3DFF5C8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bg2">
                    <a:alpha val="35000"/>
                  </a:schemeClr>
                </a:solidFill>
                <a:prstDash val="lgDash"/>
                <a:round/>
              </a:ln>
            </p:spPr>
            <p:txBody>
              <a:bodyPr rtlCol="0" anchor="ctr"/>
              <a:lstStyle/>
              <a:p>
                <a:endParaRPr lang="en-US"/>
              </a:p>
            </p:txBody>
          </p:sp>
          <p:sp>
            <p:nvSpPr>
              <p:cNvPr id="96" name="Freeform: Shape 54">
                <a:extLst>
                  <a:ext uri="{FF2B5EF4-FFF2-40B4-BE49-F238E27FC236}">
                    <a16:creationId xmlns:a16="http://schemas.microsoft.com/office/drawing/2014/main" id="{68B38FD5-4195-4693-8AB7-D01C58D21E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bg2">
                    <a:alpha val="35000"/>
                  </a:schemeClr>
                </a:solidFill>
                <a:prstDash val="lgDash"/>
                <a:round/>
              </a:ln>
            </p:spPr>
            <p:txBody>
              <a:bodyPr rtlCol="0" anchor="ctr"/>
              <a:lstStyle/>
              <a:p>
                <a:endParaRPr lang="en-US"/>
              </a:p>
            </p:txBody>
          </p:sp>
          <p:sp>
            <p:nvSpPr>
              <p:cNvPr id="97" name="Freeform: Shape 55">
                <a:extLst>
                  <a:ext uri="{FF2B5EF4-FFF2-40B4-BE49-F238E27FC236}">
                    <a16:creationId xmlns:a16="http://schemas.microsoft.com/office/drawing/2014/main" id="{F0635352-3FD2-43A8-832C-705F1CB917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bg2">
                    <a:alpha val="35000"/>
                  </a:schemeClr>
                </a:solidFill>
                <a:prstDash val="lgDash"/>
                <a:round/>
              </a:ln>
            </p:spPr>
            <p:txBody>
              <a:bodyPr rtlCol="0" anchor="ctr"/>
              <a:lstStyle/>
              <a:p>
                <a:endParaRPr lang="en-US"/>
              </a:p>
            </p:txBody>
          </p:sp>
          <p:sp>
            <p:nvSpPr>
              <p:cNvPr id="98" name="Freeform: Shape 56">
                <a:extLst>
                  <a:ext uri="{FF2B5EF4-FFF2-40B4-BE49-F238E27FC236}">
                    <a16:creationId xmlns:a16="http://schemas.microsoft.com/office/drawing/2014/main" id="{FBEAF61E-74F7-41BA-9576-39B1961501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bg2">
                    <a:alpha val="35000"/>
                  </a:schemeClr>
                </a:solidFill>
                <a:prstDash val="lgDash"/>
                <a:round/>
              </a:ln>
            </p:spPr>
            <p:txBody>
              <a:bodyPr rtlCol="0" anchor="ctr"/>
              <a:lstStyle/>
              <a:p>
                <a:endParaRPr lang="en-US"/>
              </a:p>
            </p:txBody>
          </p:sp>
          <p:sp>
            <p:nvSpPr>
              <p:cNvPr id="99" name="Freeform: Shape 57">
                <a:extLst>
                  <a:ext uri="{FF2B5EF4-FFF2-40B4-BE49-F238E27FC236}">
                    <a16:creationId xmlns:a16="http://schemas.microsoft.com/office/drawing/2014/main" id="{AB31D9B5-1401-4F40-BEE6-D492919954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bg2">
                    <a:alpha val="35000"/>
                  </a:schemeClr>
                </a:solidFill>
                <a:prstDash val="lgDash"/>
                <a:round/>
              </a:ln>
            </p:spPr>
            <p:txBody>
              <a:bodyPr rtlCol="0" anchor="ctr"/>
              <a:lstStyle/>
              <a:p>
                <a:endParaRPr lang="en-US"/>
              </a:p>
            </p:txBody>
          </p:sp>
          <p:sp>
            <p:nvSpPr>
              <p:cNvPr id="100" name="Freeform: Shape 58">
                <a:extLst>
                  <a:ext uri="{FF2B5EF4-FFF2-40B4-BE49-F238E27FC236}">
                    <a16:creationId xmlns:a16="http://schemas.microsoft.com/office/drawing/2014/main" id="{8EDD38F5-BC63-401D-8C72-8D41A360A9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bg2">
                    <a:alpha val="35000"/>
                  </a:schemeClr>
                </a:solidFill>
                <a:prstDash val="lgDash"/>
                <a:round/>
              </a:ln>
            </p:spPr>
            <p:txBody>
              <a:bodyPr rtlCol="0" anchor="ctr"/>
              <a:lstStyle/>
              <a:p>
                <a:endParaRPr lang="en-US"/>
              </a:p>
            </p:txBody>
          </p:sp>
        </p:grpSp>
        <p:sp>
          <p:nvSpPr>
            <p:cNvPr id="101" name="Freeform: Shape 51">
              <a:extLst>
                <a:ext uri="{FF2B5EF4-FFF2-40B4-BE49-F238E27FC236}">
                  <a16:creationId xmlns:a16="http://schemas.microsoft.com/office/drawing/2014/main" id="{05CE5B18-7300-438F-80EB-4F4E431C80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14861735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9" name="Rectangle 7">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60" name="Rectangle 9">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grpSp>
        <p:nvGrpSpPr>
          <p:cNvPr id="61" name="Top Left">
            <a:extLst>
              <a:ext uri="{FF2B5EF4-FFF2-40B4-BE49-F238E27FC236}">
                <a16:creationId xmlns:a16="http://schemas.microsoft.com/office/drawing/2014/main" id="{D6CB783F-4879-4A56-B28A-1E2C9A95D42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3086"/>
            <a:ext cx="2198951" cy="3349518"/>
            <a:chOff x="10849" y="-3086"/>
            <a:chExt cx="2198951" cy="3349518"/>
          </a:xfrm>
        </p:grpSpPr>
        <p:sp>
          <p:nvSpPr>
            <p:cNvPr id="13" name="Freeform: Shape 12">
              <a:extLst>
                <a:ext uri="{FF2B5EF4-FFF2-40B4-BE49-F238E27FC236}">
                  <a16:creationId xmlns:a16="http://schemas.microsoft.com/office/drawing/2014/main" id="{F03B7790-AC1F-4C9E-82A5-0D3ED91352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lumMod val="65000"/>
                    <a:lumOff val="35000"/>
                  </a:schemeClr>
                </a:solidFill>
                <a:latin typeface="AvenirNext LT Pro Medium" panose="020B0504020202020204" pitchFamily="34" charset="0"/>
              </a:endParaRPr>
            </a:p>
          </p:txBody>
        </p:sp>
        <p:sp>
          <p:nvSpPr>
            <p:cNvPr id="62" name="Freeform: Shape 13">
              <a:extLst>
                <a:ext uri="{FF2B5EF4-FFF2-40B4-BE49-F238E27FC236}">
                  <a16:creationId xmlns:a16="http://schemas.microsoft.com/office/drawing/2014/main" id="{24F41532-E3DD-4685-AF21-DC5A504FC8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35000"/>
                </a:schemeClr>
              </a:solidFill>
              <a:prstDash val="lgDash"/>
              <a:round/>
            </a:ln>
          </p:spPr>
          <p:txBody>
            <a:bodyPr rtlCol="0" anchor="ctr"/>
            <a:lstStyle/>
            <a:p>
              <a:endParaRPr lang="en-US"/>
            </a:p>
          </p:txBody>
        </p:sp>
        <p:sp>
          <p:nvSpPr>
            <p:cNvPr id="63" name="Freeform: Shape 14">
              <a:extLst>
                <a:ext uri="{FF2B5EF4-FFF2-40B4-BE49-F238E27FC236}">
                  <a16:creationId xmlns:a16="http://schemas.microsoft.com/office/drawing/2014/main" id="{E5153570-165D-4616-83D8-9A81A85947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35000"/>
                </a:schemeClr>
              </a:solidFill>
              <a:prstDash val="lgDash"/>
              <a:round/>
            </a:ln>
          </p:spPr>
          <p:txBody>
            <a:bodyPr rtlCol="0" anchor="ctr"/>
            <a:lstStyle/>
            <a:p>
              <a:endParaRPr lang="en-US"/>
            </a:p>
          </p:txBody>
        </p:sp>
        <p:sp>
          <p:nvSpPr>
            <p:cNvPr id="64" name="Freeform: Shape 15">
              <a:extLst>
                <a:ext uri="{FF2B5EF4-FFF2-40B4-BE49-F238E27FC236}">
                  <a16:creationId xmlns:a16="http://schemas.microsoft.com/office/drawing/2014/main" id="{78D218DB-9E8A-400D-A93E-5F3A437BDF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35000"/>
                </a:schemeClr>
              </a:solidFill>
              <a:prstDash val="lgDash"/>
              <a:round/>
            </a:ln>
          </p:spPr>
          <p:txBody>
            <a:bodyPr rtlCol="0" anchor="ctr"/>
            <a:lstStyle/>
            <a:p>
              <a:endParaRPr lang="en-US"/>
            </a:p>
          </p:txBody>
        </p:sp>
        <p:sp>
          <p:nvSpPr>
            <p:cNvPr id="65" name="Freeform: Shape 16">
              <a:extLst>
                <a:ext uri="{FF2B5EF4-FFF2-40B4-BE49-F238E27FC236}">
                  <a16:creationId xmlns:a16="http://schemas.microsoft.com/office/drawing/2014/main" id="{7FD9BE2F-E553-4E8C-A576-FF0883CD77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35000"/>
                </a:schemeClr>
              </a:solidFill>
              <a:prstDash val="lgDash"/>
              <a:round/>
            </a:ln>
          </p:spPr>
          <p:txBody>
            <a:bodyPr rtlCol="0" anchor="ctr"/>
            <a:lstStyle/>
            <a:p>
              <a:endParaRPr lang="en-US"/>
            </a:p>
          </p:txBody>
        </p:sp>
        <p:sp>
          <p:nvSpPr>
            <p:cNvPr id="66" name="Freeform: Shape 17">
              <a:extLst>
                <a:ext uri="{FF2B5EF4-FFF2-40B4-BE49-F238E27FC236}">
                  <a16:creationId xmlns:a16="http://schemas.microsoft.com/office/drawing/2014/main" id="{1DB66DC4-9D1C-4972-9B69-92E0B38EDC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35000"/>
                </a:schemeClr>
              </a:solidFill>
              <a:prstDash val="lgDash"/>
              <a:round/>
            </a:ln>
          </p:spPr>
          <p:txBody>
            <a:bodyPr rtlCol="0" anchor="ctr"/>
            <a:lstStyle/>
            <a:p>
              <a:endParaRPr lang="en-US"/>
            </a:p>
          </p:txBody>
        </p:sp>
        <p:sp>
          <p:nvSpPr>
            <p:cNvPr id="67" name="Freeform: Shape 18">
              <a:extLst>
                <a:ext uri="{FF2B5EF4-FFF2-40B4-BE49-F238E27FC236}">
                  <a16:creationId xmlns:a16="http://schemas.microsoft.com/office/drawing/2014/main" id="{458D61B9-00C6-41E7-8666-EE5685A623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35000"/>
                </a:schemeClr>
              </a:solidFill>
              <a:prstDash val="lgDash"/>
              <a:round/>
            </a:ln>
          </p:spPr>
          <p:txBody>
            <a:bodyPr rtlCol="0" anchor="ctr"/>
            <a:lstStyle/>
            <a:p>
              <a:endParaRPr lang="en-US"/>
            </a:p>
          </p:txBody>
        </p:sp>
        <p:sp>
          <p:nvSpPr>
            <p:cNvPr id="68" name="Freeform: Shape 19">
              <a:extLst>
                <a:ext uri="{FF2B5EF4-FFF2-40B4-BE49-F238E27FC236}">
                  <a16:creationId xmlns:a16="http://schemas.microsoft.com/office/drawing/2014/main" id="{60701468-47AF-4411-BA59-AE2B83A64B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35000"/>
                </a:schemeClr>
              </a:solidFill>
              <a:prstDash val="lgDash"/>
              <a:round/>
            </a:ln>
          </p:spPr>
          <p:txBody>
            <a:bodyPr rtlCol="0" anchor="ctr"/>
            <a:lstStyle/>
            <a:p>
              <a:endParaRPr lang="en-US"/>
            </a:p>
          </p:txBody>
        </p:sp>
      </p:grpSp>
      <p:sp>
        <p:nvSpPr>
          <p:cNvPr id="2" name="Title 1">
            <a:extLst>
              <a:ext uri="{FF2B5EF4-FFF2-40B4-BE49-F238E27FC236}">
                <a16:creationId xmlns:a16="http://schemas.microsoft.com/office/drawing/2014/main" id="{587D95FC-398D-AC42-97F3-D1CE654381BC}"/>
              </a:ext>
            </a:extLst>
          </p:cNvPr>
          <p:cNvSpPr>
            <a:spLocks noGrp="1"/>
          </p:cNvSpPr>
          <p:nvPr>
            <p:ph type="title"/>
          </p:nvPr>
        </p:nvSpPr>
        <p:spPr>
          <a:xfrm>
            <a:off x="1198181" y="741024"/>
            <a:ext cx="3812079" cy="5396722"/>
          </a:xfrm>
        </p:spPr>
        <p:txBody>
          <a:bodyPr anchor="t">
            <a:normAutofit/>
          </a:bodyPr>
          <a:lstStyle/>
          <a:p>
            <a:pPr>
              <a:lnSpc>
                <a:spcPct val="90000"/>
              </a:lnSpc>
            </a:pPr>
            <a:r>
              <a:rPr lang="en-US" b="1"/>
              <a:t>Hypothesis: </a:t>
            </a:r>
            <a:br>
              <a:rPr lang="en-US" b="1"/>
            </a:br>
            <a:r>
              <a:rPr lang="en-US"/>
              <a:t>There is a correlation between vehicles and the air we breathe.</a:t>
            </a:r>
            <a:br>
              <a:rPr lang="en-US"/>
            </a:br>
            <a:endParaRPr lang="en-US"/>
          </a:p>
        </p:txBody>
      </p:sp>
      <p:grpSp>
        <p:nvGrpSpPr>
          <p:cNvPr id="22" name="Bottom Right">
            <a:extLst>
              <a:ext uri="{FF2B5EF4-FFF2-40B4-BE49-F238E27FC236}">
                <a16:creationId xmlns:a16="http://schemas.microsoft.com/office/drawing/2014/main" id="{9028FA34-8D15-405C-A297-54A197D403D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sp>
          <p:nvSpPr>
            <p:cNvPr id="69" name="Freeform: Shape 22">
              <a:extLst>
                <a:ext uri="{FF2B5EF4-FFF2-40B4-BE49-F238E27FC236}">
                  <a16:creationId xmlns:a16="http://schemas.microsoft.com/office/drawing/2014/main" id="{8AED69D7-BD1D-491F-835F-95796C4DF8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39256" y="6178637"/>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lumMod val="65000"/>
                    <a:lumOff val="35000"/>
                  </a:schemeClr>
                </a:solidFill>
                <a:latin typeface="AvenirNext LT Pro Medium" panose="020B0504020202020204" pitchFamily="34" charset="0"/>
              </a:endParaRPr>
            </a:p>
          </p:txBody>
        </p:sp>
        <p:grpSp>
          <p:nvGrpSpPr>
            <p:cNvPr id="24" name="Graphic 157">
              <a:extLst>
                <a:ext uri="{FF2B5EF4-FFF2-40B4-BE49-F238E27FC236}">
                  <a16:creationId xmlns:a16="http://schemas.microsoft.com/office/drawing/2014/main" id="{9E8BC73D-4B2E-4536-8B48-265F656A830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70" name="Freeform: Shape 25">
                <a:extLst>
                  <a:ext uri="{FF2B5EF4-FFF2-40B4-BE49-F238E27FC236}">
                    <a16:creationId xmlns:a16="http://schemas.microsoft.com/office/drawing/2014/main" id="{3DD0BD99-2EC5-440C-A81F-C604BF4118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endParaRPr lang="en-US"/>
              </a:p>
            </p:txBody>
          </p:sp>
          <p:sp>
            <p:nvSpPr>
              <p:cNvPr id="71" name="Freeform: Shape 26">
                <a:extLst>
                  <a:ext uri="{FF2B5EF4-FFF2-40B4-BE49-F238E27FC236}">
                    <a16:creationId xmlns:a16="http://schemas.microsoft.com/office/drawing/2014/main" id="{4BDB05EC-0C9A-43B3-A6AB-3D4A0C9700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endParaRPr lang="en-US"/>
              </a:p>
            </p:txBody>
          </p:sp>
          <p:sp>
            <p:nvSpPr>
              <p:cNvPr id="72" name="Freeform: Shape 27">
                <a:extLst>
                  <a:ext uri="{FF2B5EF4-FFF2-40B4-BE49-F238E27FC236}">
                    <a16:creationId xmlns:a16="http://schemas.microsoft.com/office/drawing/2014/main" id="{D0EC4D5A-F9ED-429B-8EFF-D45EA7165E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endParaRPr lang="en-US"/>
              </a:p>
            </p:txBody>
          </p:sp>
          <p:sp>
            <p:nvSpPr>
              <p:cNvPr id="73" name="Freeform: Shape 28">
                <a:extLst>
                  <a:ext uri="{FF2B5EF4-FFF2-40B4-BE49-F238E27FC236}">
                    <a16:creationId xmlns:a16="http://schemas.microsoft.com/office/drawing/2014/main" id="{D8E5202A-45FC-4ACF-A728-CEE4E4842B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endParaRPr lang="en-US"/>
              </a:p>
            </p:txBody>
          </p:sp>
          <p:sp>
            <p:nvSpPr>
              <p:cNvPr id="74" name="Freeform: Shape 29">
                <a:extLst>
                  <a:ext uri="{FF2B5EF4-FFF2-40B4-BE49-F238E27FC236}">
                    <a16:creationId xmlns:a16="http://schemas.microsoft.com/office/drawing/2014/main" id="{61AE8ADB-4E56-4A59-94AA-54D5CD6032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endParaRPr lang="en-US"/>
              </a:p>
            </p:txBody>
          </p:sp>
          <p:sp>
            <p:nvSpPr>
              <p:cNvPr id="75" name="Freeform: Shape 30">
                <a:extLst>
                  <a:ext uri="{FF2B5EF4-FFF2-40B4-BE49-F238E27FC236}">
                    <a16:creationId xmlns:a16="http://schemas.microsoft.com/office/drawing/2014/main" id="{E4A7AC17-663B-456E-984D-5322ADFA32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endParaRPr lang="en-US"/>
              </a:p>
            </p:txBody>
          </p:sp>
          <p:sp>
            <p:nvSpPr>
              <p:cNvPr id="76" name="Freeform: Shape 31">
                <a:extLst>
                  <a:ext uri="{FF2B5EF4-FFF2-40B4-BE49-F238E27FC236}">
                    <a16:creationId xmlns:a16="http://schemas.microsoft.com/office/drawing/2014/main" id="{B2E6C460-0C43-446E-A206-1C62381E81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endParaRPr lang="en-US"/>
              </a:p>
            </p:txBody>
          </p:sp>
        </p:grpSp>
        <p:sp>
          <p:nvSpPr>
            <p:cNvPr id="25" name="Freeform: Shape 24">
              <a:extLst>
                <a:ext uri="{FF2B5EF4-FFF2-40B4-BE49-F238E27FC236}">
                  <a16:creationId xmlns:a16="http://schemas.microsoft.com/office/drawing/2014/main" id="{667203C1-C538-43DB-ADAF-111F27A2B5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3" name="Content Placeholder 2">
            <a:extLst>
              <a:ext uri="{FF2B5EF4-FFF2-40B4-BE49-F238E27FC236}">
                <a16:creationId xmlns:a16="http://schemas.microsoft.com/office/drawing/2014/main" id="{5DA82CFE-76DC-564E-B728-AD0D2C8CF08A}"/>
              </a:ext>
            </a:extLst>
          </p:cNvPr>
          <p:cNvSpPr>
            <a:spLocks noGrp="1"/>
          </p:cNvSpPr>
          <p:nvPr>
            <p:ph idx="1"/>
          </p:nvPr>
        </p:nvSpPr>
        <p:spPr>
          <a:xfrm>
            <a:off x="5202788" y="716366"/>
            <a:ext cx="5970490" cy="5396722"/>
          </a:xfrm>
        </p:spPr>
        <p:txBody>
          <a:bodyPr anchor="ctr">
            <a:normAutofit/>
          </a:bodyPr>
          <a:lstStyle/>
          <a:p>
            <a:pPr marL="0" indent="0">
              <a:buNone/>
            </a:pPr>
            <a:r>
              <a:rPr lang="en-US" sz="1800" b="1" dirty="0"/>
              <a:t>Questions</a:t>
            </a:r>
          </a:p>
          <a:p>
            <a:r>
              <a:rPr lang="en-US" sz="1800" dirty="0"/>
              <a:t>Does the density of cars in a particular area affect air quality?</a:t>
            </a:r>
          </a:p>
          <a:p>
            <a:r>
              <a:rPr lang="en-US" sz="1800" dirty="0"/>
              <a:t>Does the age of cars affect air quality?</a:t>
            </a:r>
          </a:p>
          <a:p>
            <a:r>
              <a:rPr lang="en-US" sz="1800" dirty="0"/>
              <a:t>Does the type of car affect air quality?</a:t>
            </a:r>
          </a:p>
          <a:p>
            <a:r>
              <a:rPr lang="en-US" sz="1800" dirty="0"/>
              <a:t>Is a hybrid/electric car more beneficial to our health?</a:t>
            </a:r>
          </a:p>
          <a:p>
            <a:endParaRPr lang="en-US" sz="1800" dirty="0"/>
          </a:p>
        </p:txBody>
      </p:sp>
    </p:spTree>
    <p:extLst>
      <p:ext uri="{BB962C8B-B14F-4D97-AF65-F5344CB8AC3E}">
        <p14:creationId xmlns:p14="http://schemas.microsoft.com/office/powerpoint/2010/main" val="23832184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7" name="Rectangle 51">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78" name="Rectangle 53">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79" name="Top left">
            <a:extLst>
              <a:ext uri="{FF2B5EF4-FFF2-40B4-BE49-F238E27FC236}">
                <a16:creationId xmlns:a16="http://schemas.microsoft.com/office/drawing/2014/main" id="{ABE95331-6295-47F4-A9B8-7927E2E44F5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3086"/>
            <a:ext cx="2198951" cy="3349518"/>
            <a:chOff x="10849" y="-3086"/>
            <a:chExt cx="2198951" cy="3349518"/>
          </a:xfrm>
        </p:grpSpPr>
        <p:sp>
          <p:nvSpPr>
            <p:cNvPr id="80" name="Freeform: Shape 56">
              <a:extLst>
                <a:ext uri="{FF2B5EF4-FFF2-40B4-BE49-F238E27FC236}">
                  <a16:creationId xmlns:a16="http://schemas.microsoft.com/office/drawing/2014/main" id="{010094CD-3877-4990-AE53-BF6636436A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81" name="Freeform: Shape 57">
              <a:extLst>
                <a:ext uri="{FF2B5EF4-FFF2-40B4-BE49-F238E27FC236}">
                  <a16:creationId xmlns:a16="http://schemas.microsoft.com/office/drawing/2014/main" id="{3863DD1E-96F3-43C0-8860-17F85DF2DD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p>
              <a:endParaRPr lang="en-US"/>
            </a:p>
          </p:txBody>
        </p:sp>
        <p:sp>
          <p:nvSpPr>
            <p:cNvPr id="82" name="Freeform: Shape 58">
              <a:extLst>
                <a:ext uri="{FF2B5EF4-FFF2-40B4-BE49-F238E27FC236}">
                  <a16:creationId xmlns:a16="http://schemas.microsoft.com/office/drawing/2014/main" id="{CA57AF18-4A02-48B3-ABD2-FDAD9BD977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p>
              <a:endParaRPr lang="en-US"/>
            </a:p>
          </p:txBody>
        </p:sp>
        <p:sp>
          <p:nvSpPr>
            <p:cNvPr id="83" name="Freeform: Shape 59">
              <a:extLst>
                <a:ext uri="{FF2B5EF4-FFF2-40B4-BE49-F238E27FC236}">
                  <a16:creationId xmlns:a16="http://schemas.microsoft.com/office/drawing/2014/main" id="{C44E48C9-FC72-4396-BAE7-6ECDBB8EBC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p>
              <a:endParaRPr lang="en-US"/>
            </a:p>
          </p:txBody>
        </p:sp>
        <p:sp>
          <p:nvSpPr>
            <p:cNvPr id="84" name="Freeform: Shape 60">
              <a:extLst>
                <a:ext uri="{FF2B5EF4-FFF2-40B4-BE49-F238E27FC236}">
                  <a16:creationId xmlns:a16="http://schemas.microsoft.com/office/drawing/2014/main" id="{FBB5F467-C64B-4AE1-8DA9-6E65DCEB3E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p>
              <a:endParaRPr lang="en-US"/>
            </a:p>
          </p:txBody>
        </p:sp>
        <p:sp>
          <p:nvSpPr>
            <p:cNvPr id="85" name="Freeform: Shape 61">
              <a:extLst>
                <a:ext uri="{FF2B5EF4-FFF2-40B4-BE49-F238E27FC236}">
                  <a16:creationId xmlns:a16="http://schemas.microsoft.com/office/drawing/2014/main" id="{3B895879-C5E9-44C0-AE4C-E6E95CA233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p>
              <a:endParaRPr lang="en-US"/>
            </a:p>
          </p:txBody>
        </p:sp>
        <p:sp>
          <p:nvSpPr>
            <p:cNvPr id="86" name="Freeform: Shape 62">
              <a:extLst>
                <a:ext uri="{FF2B5EF4-FFF2-40B4-BE49-F238E27FC236}">
                  <a16:creationId xmlns:a16="http://schemas.microsoft.com/office/drawing/2014/main" id="{BDA15AF9-E4F4-4471-A3D2-4484C98077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p>
              <a:endParaRPr lang="en-US"/>
            </a:p>
          </p:txBody>
        </p:sp>
        <p:sp>
          <p:nvSpPr>
            <p:cNvPr id="87" name="Freeform: Shape 63">
              <a:extLst>
                <a:ext uri="{FF2B5EF4-FFF2-40B4-BE49-F238E27FC236}">
                  <a16:creationId xmlns:a16="http://schemas.microsoft.com/office/drawing/2014/main" id="{588F5FB0-4F04-46E9-BCEC-7AB88D110E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p>
              <a:endParaRPr lang="en-US" dirty="0"/>
            </a:p>
          </p:txBody>
        </p:sp>
      </p:grpSp>
      <p:sp>
        <p:nvSpPr>
          <p:cNvPr id="2" name="Title 1">
            <a:extLst>
              <a:ext uri="{FF2B5EF4-FFF2-40B4-BE49-F238E27FC236}">
                <a16:creationId xmlns:a16="http://schemas.microsoft.com/office/drawing/2014/main" id="{9233FCBE-857D-BB47-8AE2-92D6E7FF55D5}"/>
              </a:ext>
            </a:extLst>
          </p:cNvPr>
          <p:cNvSpPr>
            <a:spLocks noGrp="1"/>
          </p:cNvSpPr>
          <p:nvPr>
            <p:ph type="title"/>
          </p:nvPr>
        </p:nvSpPr>
        <p:spPr>
          <a:xfrm>
            <a:off x="1198182" y="559813"/>
            <a:ext cx="4814412" cy="1664573"/>
          </a:xfrm>
        </p:spPr>
        <p:txBody>
          <a:bodyPr>
            <a:normAutofit/>
          </a:bodyPr>
          <a:lstStyle/>
          <a:p>
            <a:r>
              <a:rPr lang="en-US" dirty="0"/>
              <a:t>Source</a:t>
            </a:r>
          </a:p>
        </p:txBody>
      </p:sp>
      <p:pic>
        <p:nvPicPr>
          <p:cNvPr id="5" name="Picture 4" descr="A picture containing text&#10;&#10;Description automatically generated">
            <a:extLst>
              <a:ext uri="{FF2B5EF4-FFF2-40B4-BE49-F238E27FC236}">
                <a16:creationId xmlns:a16="http://schemas.microsoft.com/office/drawing/2014/main" id="{D7A19F38-A343-0146-9A02-3B40FAB34C1A}"/>
              </a:ext>
            </a:extLst>
          </p:cNvPr>
          <p:cNvPicPr>
            <a:picLocks noChangeAspect="1"/>
          </p:cNvPicPr>
          <p:nvPr/>
        </p:nvPicPr>
        <p:blipFill>
          <a:blip r:embed="rId2"/>
          <a:stretch>
            <a:fillRect/>
          </a:stretch>
        </p:blipFill>
        <p:spPr>
          <a:xfrm>
            <a:off x="7394720" y="260247"/>
            <a:ext cx="3659644" cy="2552825"/>
          </a:xfrm>
          <a:prstGeom prst="rect">
            <a:avLst/>
          </a:prstGeom>
        </p:spPr>
      </p:pic>
      <p:pic>
        <p:nvPicPr>
          <p:cNvPr id="7" name="Picture 6" descr="Logo, company name&#10;&#10;Description automatically generated">
            <a:extLst>
              <a:ext uri="{FF2B5EF4-FFF2-40B4-BE49-F238E27FC236}">
                <a16:creationId xmlns:a16="http://schemas.microsoft.com/office/drawing/2014/main" id="{B9B5ABCB-5E52-D843-B54E-47350F1AA7AF}"/>
              </a:ext>
            </a:extLst>
          </p:cNvPr>
          <p:cNvPicPr>
            <a:picLocks noChangeAspect="1"/>
          </p:cNvPicPr>
          <p:nvPr/>
        </p:nvPicPr>
        <p:blipFill>
          <a:blip r:embed="rId3"/>
          <a:stretch>
            <a:fillRect/>
          </a:stretch>
        </p:blipFill>
        <p:spPr>
          <a:xfrm>
            <a:off x="6651986" y="2819367"/>
            <a:ext cx="4712907" cy="2552825"/>
          </a:xfrm>
          <a:prstGeom prst="rect">
            <a:avLst/>
          </a:prstGeom>
        </p:spPr>
      </p:pic>
      <p:grpSp>
        <p:nvGrpSpPr>
          <p:cNvPr id="88" name="Bottom Right">
            <a:extLst>
              <a:ext uri="{FF2B5EF4-FFF2-40B4-BE49-F238E27FC236}">
                <a16:creationId xmlns:a16="http://schemas.microsoft.com/office/drawing/2014/main" id="{BEF3CE48-6BF7-4521-BD7D-60562E90AA6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grpSp>
          <p:nvGrpSpPr>
            <p:cNvPr id="67" name="Graphic 157">
              <a:extLst>
                <a:ext uri="{FF2B5EF4-FFF2-40B4-BE49-F238E27FC236}">
                  <a16:creationId xmlns:a16="http://schemas.microsoft.com/office/drawing/2014/main" id="{897E5D04-394A-4B64-95F8-4D2228B98E1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89" name="Freeform: Shape 68">
                <a:extLst>
                  <a:ext uri="{FF2B5EF4-FFF2-40B4-BE49-F238E27FC236}">
                    <a16:creationId xmlns:a16="http://schemas.microsoft.com/office/drawing/2014/main" id="{B075390E-5B63-48D6-A952-CC864F3D05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endParaRPr lang="en-US"/>
              </a:p>
            </p:txBody>
          </p:sp>
          <p:sp>
            <p:nvSpPr>
              <p:cNvPr id="90" name="Freeform: Shape 69">
                <a:extLst>
                  <a:ext uri="{FF2B5EF4-FFF2-40B4-BE49-F238E27FC236}">
                    <a16:creationId xmlns:a16="http://schemas.microsoft.com/office/drawing/2014/main" id="{901093BA-29DE-4F64-ADCF-CE3744FC65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endParaRPr lang="en-US"/>
              </a:p>
            </p:txBody>
          </p:sp>
          <p:sp>
            <p:nvSpPr>
              <p:cNvPr id="91" name="Freeform: Shape 70">
                <a:extLst>
                  <a:ext uri="{FF2B5EF4-FFF2-40B4-BE49-F238E27FC236}">
                    <a16:creationId xmlns:a16="http://schemas.microsoft.com/office/drawing/2014/main" id="{E4ADC823-5240-48FA-97E3-BBDE7F41D8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endParaRPr lang="en-US"/>
              </a:p>
            </p:txBody>
          </p:sp>
          <p:sp>
            <p:nvSpPr>
              <p:cNvPr id="92" name="Freeform: Shape 71">
                <a:extLst>
                  <a:ext uri="{FF2B5EF4-FFF2-40B4-BE49-F238E27FC236}">
                    <a16:creationId xmlns:a16="http://schemas.microsoft.com/office/drawing/2014/main" id="{BDB96D8D-B2B7-4ABC-822A-7BC35E0C07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endParaRPr lang="en-US"/>
              </a:p>
            </p:txBody>
          </p:sp>
          <p:sp>
            <p:nvSpPr>
              <p:cNvPr id="93" name="Freeform: Shape 72">
                <a:extLst>
                  <a:ext uri="{FF2B5EF4-FFF2-40B4-BE49-F238E27FC236}">
                    <a16:creationId xmlns:a16="http://schemas.microsoft.com/office/drawing/2014/main" id="{DB4E59D8-875F-44CB-95DC-D50C32CC83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endParaRPr lang="en-US"/>
              </a:p>
            </p:txBody>
          </p:sp>
          <p:sp>
            <p:nvSpPr>
              <p:cNvPr id="94" name="Freeform: Shape 73">
                <a:extLst>
                  <a:ext uri="{FF2B5EF4-FFF2-40B4-BE49-F238E27FC236}">
                    <a16:creationId xmlns:a16="http://schemas.microsoft.com/office/drawing/2014/main" id="{F40B801A-D39B-4AE5-9712-419A4E9F83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endParaRPr lang="en-US"/>
              </a:p>
            </p:txBody>
          </p:sp>
          <p:sp>
            <p:nvSpPr>
              <p:cNvPr id="95" name="Freeform: Shape 74">
                <a:extLst>
                  <a:ext uri="{FF2B5EF4-FFF2-40B4-BE49-F238E27FC236}">
                    <a16:creationId xmlns:a16="http://schemas.microsoft.com/office/drawing/2014/main" id="{7D0F54C0-5979-4B22-A519-7799ED6F8A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endParaRPr lang="en-US"/>
              </a:p>
            </p:txBody>
          </p:sp>
        </p:grpSp>
        <p:sp>
          <p:nvSpPr>
            <p:cNvPr id="96" name="Freeform: Shape 67">
              <a:extLst>
                <a:ext uri="{FF2B5EF4-FFF2-40B4-BE49-F238E27FC236}">
                  <a16:creationId xmlns:a16="http://schemas.microsoft.com/office/drawing/2014/main" id="{8420D834-197E-4DAF-B0FF-F62B796585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aphicFrame>
        <p:nvGraphicFramePr>
          <p:cNvPr id="9" name="Content Placeholder 2">
            <a:extLst>
              <a:ext uri="{FF2B5EF4-FFF2-40B4-BE49-F238E27FC236}">
                <a16:creationId xmlns:a16="http://schemas.microsoft.com/office/drawing/2014/main" id="{7A19EA15-BF51-4C4C-992C-0F1A5188AA34}"/>
              </a:ext>
            </a:extLst>
          </p:cNvPr>
          <p:cNvGraphicFramePr>
            <a:graphicFrameLocks noGrp="1"/>
          </p:cNvGraphicFramePr>
          <p:nvPr>
            <p:ph idx="1"/>
            <p:extLst>
              <p:ext uri="{D42A27DB-BD31-4B8C-83A1-F6EECF244321}">
                <p14:modId xmlns:p14="http://schemas.microsoft.com/office/powerpoint/2010/main" val="2603069305"/>
              </p:ext>
            </p:extLst>
          </p:nvPr>
        </p:nvGraphicFramePr>
        <p:xfrm>
          <a:off x="1185756" y="2384474"/>
          <a:ext cx="4814102" cy="372861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1026" name="Picture 2" descr="public">
            <a:extLst>
              <a:ext uri="{FF2B5EF4-FFF2-40B4-BE49-F238E27FC236}">
                <a16:creationId xmlns:a16="http://schemas.microsoft.com/office/drawing/2014/main" id="{604EEE9B-D0DB-42BD-ACE3-689654CCDE9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623297" y="5429538"/>
            <a:ext cx="1409700" cy="1419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52255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13" name="Top left">
            <a:extLst>
              <a:ext uri="{FF2B5EF4-FFF2-40B4-BE49-F238E27FC236}">
                <a16:creationId xmlns:a16="http://schemas.microsoft.com/office/drawing/2014/main" id="{F73EC8D8-C118-4A24-B3A2-F22636F209B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25" y="-1543"/>
            <a:ext cx="2198951" cy="3349518"/>
            <a:chOff x="10849" y="-3086"/>
            <a:chExt cx="2198951" cy="3349518"/>
          </a:xfrm>
        </p:grpSpPr>
        <p:sp>
          <p:nvSpPr>
            <p:cNvPr id="14" name="Freeform: Shape 13">
              <a:extLst>
                <a:ext uri="{FF2B5EF4-FFF2-40B4-BE49-F238E27FC236}">
                  <a16:creationId xmlns:a16="http://schemas.microsoft.com/office/drawing/2014/main" id="{33A839E4-FE02-4C32-B9F7-07884043E9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5" name="Freeform: Shape 14">
              <a:extLst>
                <a:ext uri="{FF2B5EF4-FFF2-40B4-BE49-F238E27FC236}">
                  <a16:creationId xmlns:a16="http://schemas.microsoft.com/office/drawing/2014/main" id="{9C10340A-FCF2-4B86-A53A-4AC07E6CFB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6" name="Freeform: Shape 15">
              <a:extLst>
                <a:ext uri="{FF2B5EF4-FFF2-40B4-BE49-F238E27FC236}">
                  <a16:creationId xmlns:a16="http://schemas.microsoft.com/office/drawing/2014/main" id="{2E85F37B-D9B1-4701-B54A-A91E836FA9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7" name="Freeform: Shape 16">
              <a:extLst>
                <a:ext uri="{FF2B5EF4-FFF2-40B4-BE49-F238E27FC236}">
                  <a16:creationId xmlns:a16="http://schemas.microsoft.com/office/drawing/2014/main" id="{227C5295-7462-4E42-B19A-682465F9FB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8" name="Freeform: Shape 17">
              <a:extLst>
                <a:ext uri="{FF2B5EF4-FFF2-40B4-BE49-F238E27FC236}">
                  <a16:creationId xmlns:a16="http://schemas.microsoft.com/office/drawing/2014/main" id="{712C31CF-3625-4E9F-99FC-C7AA5BBA88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9" name="Freeform: Shape 18">
              <a:extLst>
                <a:ext uri="{FF2B5EF4-FFF2-40B4-BE49-F238E27FC236}">
                  <a16:creationId xmlns:a16="http://schemas.microsoft.com/office/drawing/2014/main" id="{36EDCF2F-2C4B-4D4B-964F-F640BCDCE8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0" name="Freeform: Shape 19">
              <a:extLst>
                <a:ext uri="{FF2B5EF4-FFF2-40B4-BE49-F238E27FC236}">
                  <a16:creationId xmlns:a16="http://schemas.microsoft.com/office/drawing/2014/main" id="{21B0354D-2FFC-40F9-91E5-A83DDD770D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1" name="Freeform: Shape 20">
              <a:extLst>
                <a:ext uri="{FF2B5EF4-FFF2-40B4-BE49-F238E27FC236}">
                  <a16:creationId xmlns:a16="http://schemas.microsoft.com/office/drawing/2014/main" id="{E4F4CED2-0CA8-4824-93F0-00BE4C7D1A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pSp>
      <p:sp>
        <p:nvSpPr>
          <p:cNvPr id="2" name="Title 1">
            <a:extLst>
              <a:ext uri="{FF2B5EF4-FFF2-40B4-BE49-F238E27FC236}">
                <a16:creationId xmlns:a16="http://schemas.microsoft.com/office/drawing/2014/main" id="{7DA11F1F-361B-0546-853A-17AD172F2E71}"/>
              </a:ext>
            </a:extLst>
          </p:cNvPr>
          <p:cNvSpPr>
            <a:spLocks noGrp="1"/>
          </p:cNvSpPr>
          <p:nvPr>
            <p:ph type="title"/>
          </p:nvPr>
        </p:nvSpPr>
        <p:spPr>
          <a:xfrm>
            <a:off x="1198182" y="559813"/>
            <a:ext cx="3980254" cy="5577934"/>
          </a:xfrm>
        </p:spPr>
        <p:txBody>
          <a:bodyPr>
            <a:normAutofit/>
          </a:bodyPr>
          <a:lstStyle/>
          <a:p>
            <a:r>
              <a:rPr lang="en-US" dirty="0"/>
              <a:t>Challenges</a:t>
            </a:r>
          </a:p>
        </p:txBody>
      </p:sp>
      <p:grpSp>
        <p:nvGrpSpPr>
          <p:cNvPr id="23" name="Bottom Right">
            <a:extLst>
              <a:ext uri="{FF2B5EF4-FFF2-40B4-BE49-F238E27FC236}">
                <a16:creationId xmlns:a16="http://schemas.microsoft.com/office/drawing/2014/main" id="{3BA0B410-FA41-4CD6-A923-146E029BBB2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74976" y="3278144"/>
            <a:ext cx="4211600" cy="3581399"/>
            <a:chOff x="7980400" y="3276601"/>
            <a:chExt cx="4211600" cy="3581399"/>
          </a:xfrm>
        </p:grpSpPr>
        <p:grpSp>
          <p:nvGrpSpPr>
            <p:cNvPr id="24" name="Graphic 157">
              <a:extLst>
                <a:ext uri="{FF2B5EF4-FFF2-40B4-BE49-F238E27FC236}">
                  <a16:creationId xmlns:a16="http://schemas.microsoft.com/office/drawing/2014/main" id="{2448B270-CA89-4A7C-8CFC-8237ED03AE1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6"/>
              <a:chOff x="4114800" y="1423987"/>
              <a:chExt cx="3961542" cy="4007547"/>
            </a:xfrm>
            <a:noFill/>
          </p:grpSpPr>
          <p:sp>
            <p:nvSpPr>
              <p:cNvPr id="26" name="Freeform: Shape 25">
                <a:extLst>
                  <a:ext uri="{FF2B5EF4-FFF2-40B4-BE49-F238E27FC236}">
                    <a16:creationId xmlns:a16="http://schemas.microsoft.com/office/drawing/2014/main" id="{BD2ED6FF-1F6E-4BF0-BFFF-5CB8D36F14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7" name="Freeform: Shape 26">
                <a:extLst>
                  <a:ext uri="{FF2B5EF4-FFF2-40B4-BE49-F238E27FC236}">
                    <a16:creationId xmlns:a16="http://schemas.microsoft.com/office/drawing/2014/main" id="{2F2CCA35-C35D-416B-A083-A167138A57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8" name="Freeform: Shape 27">
                <a:extLst>
                  <a:ext uri="{FF2B5EF4-FFF2-40B4-BE49-F238E27FC236}">
                    <a16:creationId xmlns:a16="http://schemas.microsoft.com/office/drawing/2014/main" id="{70FAEE04-D524-4356-8CFE-091D44ED18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9" name="Freeform: Shape 28">
                <a:extLst>
                  <a:ext uri="{FF2B5EF4-FFF2-40B4-BE49-F238E27FC236}">
                    <a16:creationId xmlns:a16="http://schemas.microsoft.com/office/drawing/2014/main" id="{5F641E2E-FB37-449C-96DA-945907C759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0" name="Freeform: Shape 29">
                <a:extLst>
                  <a:ext uri="{FF2B5EF4-FFF2-40B4-BE49-F238E27FC236}">
                    <a16:creationId xmlns:a16="http://schemas.microsoft.com/office/drawing/2014/main" id="{283CE73A-E65A-44EA-9C23-C6F2137AFB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1" name="Freeform: Shape 30">
                <a:extLst>
                  <a:ext uri="{FF2B5EF4-FFF2-40B4-BE49-F238E27FC236}">
                    <a16:creationId xmlns:a16="http://schemas.microsoft.com/office/drawing/2014/main" id="{41745A30-6979-4D1D-A629-E7C0C6A535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2" name="Freeform: Shape 31">
                <a:extLst>
                  <a:ext uri="{FF2B5EF4-FFF2-40B4-BE49-F238E27FC236}">
                    <a16:creationId xmlns:a16="http://schemas.microsoft.com/office/drawing/2014/main" id="{E70C366B-087F-442D-AC20-1319F97A95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sp>
          <p:nvSpPr>
            <p:cNvPr id="25" name="Freeform: Shape 24">
              <a:extLst>
                <a:ext uri="{FF2B5EF4-FFF2-40B4-BE49-F238E27FC236}">
                  <a16:creationId xmlns:a16="http://schemas.microsoft.com/office/drawing/2014/main" id="{1D2F7A6B-9CB6-4AC5-B906-664FC95A17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graphicFrame>
        <p:nvGraphicFramePr>
          <p:cNvPr id="5" name="Content Placeholder 2">
            <a:extLst>
              <a:ext uri="{FF2B5EF4-FFF2-40B4-BE49-F238E27FC236}">
                <a16:creationId xmlns:a16="http://schemas.microsoft.com/office/drawing/2014/main" id="{29B06081-148E-4DD2-96B5-D22B5048BB8D}"/>
              </a:ext>
            </a:extLst>
          </p:cNvPr>
          <p:cNvGraphicFramePr>
            <a:graphicFrameLocks noGrp="1"/>
          </p:cNvGraphicFramePr>
          <p:nvPr>
            <p:ph idx="1"/>
            <p:extLst>
              <p:ext uri="{D42A27DB-BD31-4B8C-83A1-F6EECF244321}">
                <p14:modId xmlns:p14="http://schemas.microsoft.com/office/powerpoint/2010/main" val="409344632"/>
              </p:ext>
            </p:extLst>
          </p:nvPr>
        </p:nvGraphicFramePr>
        <p:xfrm>
          <a:off x="5408988" y="341165"/>
          <a:ext cx="6173409" cy="584346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954630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F22E82-2A25-DB47-8452-7678C7FEAAB1}"/>
              </a:ext>
            </a:extLst>
          </p:cNvPr>
          <p:cNvSpPr>
            <a:spLocks noGrp="1"/>
          </p:cNvSpPr>
          <p:nvPr>
            <p:ph type="title"/>
          </p:nvPr>
        </p:nvSpPr>
        <p:spPr/>
        <p:txBody>
          <a:bodyPr/>
          <a:lstStyle/>
          <a:p>
            <a:r>
              <a:rPr lang="en-US"/>
              <a:t>Data Cleanup &amp; Exploration</a:t>
            </a:r>
            <a:endParaRPr lang="en-US" dirty="0"/>
          </a:p>
        </p:txBody>
      </p:sp>
      <p:sp>
        <p:nvSpPr>
          <p:cNvPr id="3" name="Content Placeholder 2">
            <a:extLst>
              <a:ext uri="{FF2B5EF4-FFF2-40B4-BE49-F238E27FC236}">
                <a16:creationId xmlns:a16="http://schemas.microsoft.com/office/drawing/2014/main" id="{6ECC153E-7FFE-3143-B0E7-FCB3E58BE213}"/>
              </a:ext>
            </a:extLst>
          </p:cNvPr>
          <p:cNvSpPr>
            <a:spLocks noGrp="1"/>
          </p:cNvSpPr>
          <p:nvPr>
            <p:ph idx="1"/>
          </p:nvPr>
        </p:nvSpPr>
        <p:spPr/>
        <p:txBody>
          <a:bodyPr/>
          <a:lstStyle/>
          <a:p>
            <a:r>
              <a:rPr lang="en-US" dirty="0"/>
              <a:t>NY Vehicle data retrieval and cleanup</a:t>
            </a:r>
          </a:p>
          <a:p>
            <a:pPr marL="0" indent="0">
              <a:buNone/>
            </a:pPr>
            <a:r>
              <a:rPr lang="en-US" dirty="0">
                <a:hlinkClick r:id="rId3"/>
              </a:rPr>
              <a:t>https://github.com/paloni-dotcom/Se7en/blob/main/ny_vehicle_data.ipynb</a:t>
            </a:r>
            <a:endParaRPr lang="en-US" dirty="0"/>
          </a:p>
          <a:p>
            <a:r>
              <a:rPr lang="en-US" dirty="0"/>
              <a:t>Air Quality Index retrieval and cleanup</a:t>
            </a:r>
          </a:p>
          <a:p>
            <a:pPr marL="0" indent="0">
              <a:buNone/>
            </a:pPr>
            <a:r>
              <a:rPr lang="en-US" dirty="0">
                <a:hlinkClick r:id="rId4"/>
              </a:rPr>
              <a:t>https://github.com/paloni-dotcom/Se7en/blob/main/air_quality_index.ipynb</a:t>
            </a:r>
            <a:endParaRPr lang="en-US" dirty="0"/>
          </a:p>
          <a:p>
            <a:pPr marL="0" indent="0">
              <a:buNone/>
            </a:pPr>
            <a:endParaRPr lang="en-US" dirty="0"/>
          </a:p>
        </p:txBody>
      </p:sp>
    </p:spTree>
    <p:extLst>
      <p:ext uri="{BB962C8B-B14F-4D97-AF65-F5344CB8AC3E}">
        <p14:creationId xmlns:p14="http://schemas.microsoft.com/office/powerpoint/2010/main" val="39466315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47A131F-D5DE-41A5-B4CF-4F345319B4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2" name="Freeform: Shape 11">
            <a:extLst>
              <a:ext uri="{FF2B5EF4-FFF2-40B4-BE49-F238E27FC236}">
                <a16:creationId xmlns:a16="http://schemas.microsoft.com/office/drawing/2014/main" id="{3AF4666D-BD98-40A5-A75F-478B98201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dirty="0">
                <a:solidFill>
                  <a:schemeClr val="tx1">
                    <a:lumMod val="65000"/>
                    <a:lumOff val="35000"/>
                  </a:schemeClr>
                </a:solidFill>
                <a:latin typeface="AvenirNext LT Pro Medium" panose="020B0504020202020204" pitchFamily="34" charset="0"/>
              </a:rPr>
              <a:t> </a:t>
            </a:r>
          </a:p>
        </p:txBody>
      </p:sp>
      <p:sp>
        <p:nvSpPr>
          <p:cNvPr id="14" name="Freeform: Shape 13">
            <a:extLst>
              <a:ext uri="{FF2B5EF4-FFF2-40B4-BE49-F238E27FC236}">
                <a16:creationId xmlns:a16="http://schemas.microsoft.com/office/drawing/2014/main" id="{68680585-71F9-4721-A998-4974171D2E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9256" y="6172200"/>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dirty="0">
                <a:solidFill>
                  <a:schemeClr val="tx1">
                    <a:lumMod val="65000"/>
                    <a:lumOff val="35000"/>
                  </a:schemeClr>
                </a:solidFill>
                <a:latin typeface="AvenirNext LT Pro Medium" panose="020B0504020202020204" pitchFamily="34" charset="0"/>
              </a:rPr>
              <a:t> </a:t>
            </a:r>
          </a:p>
        </p:txBody>
      </p:sp>
      <p:sp>
        <p:nvSpPr>
          <p:cNvPr id="16" name="Freeform: Shape 15">
            <a:extLst>
              <a:ext uri="{FF2B5EF4-FFF2-40B4-BE49-F238E27FC236}">
                <a16:creationId xmlns:a16="http://schemas.microsoft.com/office/drawing/2014/main" id="{12BC95C2-2EEC-4F59-ABA8-660B0D059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77352"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8" name="Graphic 141">
            <a:extLst>
              <a:ext uri="{FF2B5EF4-FFF2-40B4-BE49-F238E27FC236}">
                <a16:creationId xmlns:a16="http://schemas.microsoft.com/office/drawing/2014/main" id="{03E9870D-4BBA-43AF-8D44-BBADF020CFF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15178"/>
            <a:ext cx="2198951" cy="3331254"/>
            <a:chOff x="4473129" y="923925"/>
            <a:chExt cx="3308947" cy="5012817"/>
          </a:xfrm>
          <a:noFill/>
        </p:grpSpPr>
        <p:sp>
          <p:nvSpPr>
            <p:cNvPr id="19" name="Freeform: Shape 18">
              <a:extLst>
                <a:ext uri="{FF2B5EF4-FFF2-40B4-BE49-F238E27FC236}">
                  <a16:creationId xmlns:a16="http://schemas.microsoft.com/office/drawing/2014/main" id="{34BC5055-C77D-43CD-BB1D-A77B6779CD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75000"/>
                </a:schemeClr>
              </a:solidFill>
              <a:prstDash val="lgDash"/>
              <a:round/>
            </a:ln>
          </p:spPr>
          <p:txBody>
            <a:bodyPr rtlCol="0" anchor="ctr"/>
            <a:lstStyle/>
            <a:p>
              <a:endParaRPr lang="en-US"/>
            </a:p>
          </p:txBody>
        </p:sp>
        <p:sp>
          <p:nvSpPr>
            <p:cNvPr id="20" name="Freeform: Shape 19">
              <a:extLst>
                <a:ext uri="{FF2B5EF4-FFF2-40B4-BE49-F238E27FC236}">
                  <a16:creationId xmlns:a16="http://schemas.microsoft.com/office/drawing/2014/main" id="{DB12D0B8-9385-489A-85AE-3D14AD0BA2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75000"/>
                </a:schemeClr>
              </a:solidFill>
              <a:prstDash val="lgDash"/>
              <a:round/>
            </a:ln>
          </p:spPr>
          <p:txBody>
            <a:bodyPr rtlCol="0" anchor="ctr"/>
            <a:lstStyle/>
            <a:p>
              <a:endParaRPr lang="en-US"/>
            </a:p>
          </p:txBody>
        </p:sp>
        <p:sp>
          <p:nvSpPr>
            <p:cNvPr id="21" name="Freeform: Shape 20">
              <a:extLst>
                <a:ext uri="{FF2B5EF4-FFF2-40B4-BE49-F238E27FC236}">
                  <a16:creationId xmlns:a16="http://schemas.microsoft.com/office/drawing/2014/main" id="{D158A14A-147E-4130-A5E2-38FD84B181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75000"/>
                </a:schemeClr>
              </a:solidFill>
              <a:prstDash val="lgDash"/>
              <a:round/>
            </a:ln>
          </p:spPr>
          <p:txBody>
            <a:bodyPr rtlCol="0" anchor="ctr"/>
            <a:lstStyle/>
            <a:p>
              <a:endParaRPr lang="en-US"/>
            </a:p>
          </p:txBody>
        </p:sp>
        <p:sp>
          <p:nvSpPr>
            <p:cNvPr id="22" name="Freeform: Shape 21">
              <a:extLst>
                <a:ext uri="{FF2B5EF4-FFF2-40B4-BE49-F238E27FC236}">
                  <a16:creationId xmlns:a16="http://schemas.microsoft.com/office/drawing/2014/main" id="{75B8B1EB-5E2B-472C-AE60-2EC5961F16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75000"/>
                </a:schemeClr>
              </a:solidFill>
              <a:prstDash val="lgDash"/>
              <a:round/>
            </a:ln>
          </p:spPr>
          <p:txBody>
            <a:bodyPr rtlCol="0" anchor="ctr"/>
            <a:lstStyle/>
            <a:p>
              <a:endParaRPr lang="en-US"/>
            </a:p>
          </p:txBody>
        </p:sp>
        <p:sp>
          <p:nvSpPr>
            <p:cNvPr id="23" name="Freeform: Shape 22">
              <a:extLst>
                <a:ext uri="{FF2B5EF4-FFF2-40B4-BE49-F238E27FC236}">
                  <a16:creationId xmlns:a16="http://schemas.microsoft.com/office/drawing/2014/main" id="{B4F5BD77-58D7-4B61-A666-1B4139A63A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75000"/>
                </a:schemeClr>
              </a:solidFill>
              <a:prstDash val="lgDash"/>
              <a:round/>
            </a:ln>
          </p:spPr>
          <p:txBody>
            <a:bodyPr rtlCol="0" anchor="ctr"/>
            <a:lstStyle/>
            <a:p>
              <a:endParaRPr lang="en-US"/>
            </a:p>
          </p:txBody>
        </p:sp>
        <p:sp>
          <p:nvSpPr>
            <p:cNvPr id="24" name="Freeform: Shape 23">
              <a:extLst>
                <a:ext uri="{FF2B5EF4-FFF2-40B4-BE49-F238E27FC236}">
                  <a16:creationId xmlns:a16="http://schemas.microsoft.com/office/drawing/2014/main" id="{F5CBEC6B-EDB6-40B8-8771-E5AF41B8D6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75000"/>
                </a:schemeClr>
              </a:solidFill>
              <a:prstDash val="lgDash"/>
              <a:round/>
            </a:ln>
          </p:spPr>
          <p:txBody>
            <a:bodyPr rtlCol="0" anchor="ctr"/>
            <a:lstStyle/>
            <a:p>
              <a:endParaRPr lang="en-US"/>
            </a:p>
          </p:txBody>
        </p:sp>
        <p:sp>
          <p:nvSpPr>
            <p:cNvPr id="25" name="Freeform: Shape 24">
              <a:extLst>
                <a:ext uri="{FF2B5EF4-FFF2-40B4-BE49-F238E27FC236}">
                  <a16:creationId xmlns:a16="http://schemas.microsoft.com/office/drawing/2014/main" id="{91BD0EE8-AA47-4044-9251-9F5A4B8201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75000"/>
                </a:schemeClr>
              </a:solidFill>
              <a:prstDash val="lgDash"/>
              <a:round/>
            </a:ln>
          </p:spPr>
          <p:txBody>
            <a:bodyPr rtlCol="0" anchor="ctr"/>
            <a:lstStyle/>
            <a:p>
              <a:endParaRPr lang="en-US" dirty="0"/>
            </a:p>
          </p:txBody>
        </p:sp>
      </p:grpSp>
      <p:grpSp>
        <p:nvGrpSpPr>
          <p:cNvPr id="27" name="Graphic 157">
            <a:extLst>
              <a:ext uri="{FF2B5EF4-FFF2-40B4-BE49-F238E27FC236}">
                <a16:creationId xmlns:a16="http://schemas.microsoft.com/office/drawing/2014/main" id="{C3279E8D-2BAA-4CB1-834B-09FADD54DE5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610600" y="3276600"/>
            <a:ext cx="3529260" cy="3581398"/>
            <a:chOff x="4114800" y="1423987"/>
            <a:chExt cx="3961542" cy="4007547"/>
          </a:xfrm>
          <a:noFill/>
        </p:grpSpPr>
        <p:sp>
          <p:nvSpPr>
            <p:cNvPr id="28" name="Freeform: Shape 27">
              <a:extLst>
                <a:ext uri="{FF2B5EF4-FFF2-40B4-BE49-F238E27FC236}">
                  <a16:creationId xmlns:a16="http://schemas.microsoft.com/office/drawing/2014/main" id="{3456F18E-4F61-486D-9CD6-65B30372C5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75000"/>
                </a:schemeClr>
              </a:solidFill>
              <a:prstDash val="lgDash"/>
              <a:round/>
            </a:ln>
          </p:spPr>
          <p:txBody>
            <a:bodyPr rtlCol="0" anchor="ctr"/>
            <a:lstStyle/>
            <a:p>
              <a:endParaRPr lang="en-US"/>
            </a:p>
          </p:txBody>
        </p:sp>
        <p:sp>
          <p:nvSpPr>
            <p:cNvPr id="29" name="Freeform: Shape 28">
              <a:extLst>
                <a:ext uri="{FF2B5EF4-FFF2-40B4-BE49-F238E27FC236}">
                  <a16:creationId xmlns:a16="http://schemas.microsoft.com/office/drawing/2014/main" id="{318DDF45-08F0-46B6-A0B7-133735C94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75000"/>
                </a:schemeClr>
              </a:solidFill>
              <a:prstDash val="lgDash"/>
              <a:round/>
            </a:ln>
          </p:spPr>
          <p:txBody>
            <a:bodyPr rtlCol="0" anchor="ctr"/>
            <a:lstStyle/>
            <a:p>
              <a:endParaRPr lang="en-US"/>
            </a:p>
          </p:txBody>
        </p:sp>
        <p:sp>
          <p:nvSpPr>
            <p:cNvPr id="30" name="Freeform: Shape 29">
              <a:extLst>
                <a:ext uri="{FF2B5EF4-FFF2-40B4-BE49-F238E27FC236}">
                  <a16:creationId xmlns:a16="http://schemas.microsoft.com/office/drawing/2014/main" id="{B9D0CC0F-710D-43F4-BC86-7637674201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75000"/>
                </a:schemeClr>
              </a:solidFill>
              <a:prstDash val="lgDash"/>
              <a:round/>
            </a:ln>
          </p:spPr>
          <p:txBody>
            <a:bodyPr rtlCol="0" anchor="ctr"/>
            <a:lstStyle/>
            <a:p>
              <a:endParaRPr lang="en-US"/>
            </a:p>
          </p:txBody>
        </p:sp>
        <p:sp>
          <p:nvSpPr>
            <p:cNvPr id="31" name="Freeform: Shape 30">
              <a:extLst>
                <a:ext uri="{FF2B5EF4-FFF2-40B4-BE49-F238E27FC236}">
                  <a16:creationId xmlns:a16="http://schemas.microsoft.com/office/drawing/2014/main" id="{6FB36AB6-CB81-495A-8A33-C0BCE67D6F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75000"/>
                </a:schemeClr>
              </a:solidFill>
              <a:prstDash val="lgDash"/>
              <a:round/>
            </a:ln>
          </p:spPr>
          <p:txBody>
            <a:bodyPr rtlCol="0" anchor="ctr"/>
            <a:lstStyle/>
            <a:p>
              <a:endParaRPr lang="en-US"/>
            </a:p>
          </p:txBody>
        </p:sp>
        <p:sp>
          <p:nvSpPr>
            <p:cNvPr id="32" name="Freeform: Shape 31">
              <a:extLst>
                <a:ext uri="{FF2B5EF4-FFF2-40B4-BE49-F238E27FC236}">
                  <a16:creationId xmlns:a16="http://schemas.microsoft.com/office/drawing/2014/main" id="{1993F7E6-ABF6-482D-BEA5-B4E607DDB4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75000"/>
                </a:schemeClr>
              </a:solidFill>
              <a:prstDash val="lgDash"/>
              <a:round/>
            </a:ln>
          </p:spPr>
          <p:txBody>
            <a:bodyPr rtlCol="0" anchor="ctr"/>
            <a:lstStyle/>
            <a:p>
              <a:endParaRPr lang="en-US"/>
            </a:p>
          </p:txBody>
        </p:sp>
        <p:sp>
          <p:nvSpPr>
            <p:cNvPr id="33" name="Freeform: Shape 32">
              <a:extLst>
                <a:ext uri="{FF2B5EF4-FFF2-40B4-BE49-F238E27FC236}">
                  <a16:creationId xmlns:a16="http://schemas.microsoft.com/office/drawing/2014/main" id="{DCA0B097-C21A-40B4-95E4-2FFA9697F8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75000"/>
                </a:schemeClr>
              </a:solidFill>
              <a:prstDash val="lgDash"/>
              <a:round/>
            </a:ln>
          </p:spPr>
          <p:txBody>
            <a:bodyPr rtlCol="0" anchor="ctr"/>
            <a:lstStyle/>
            <a:p>
              <a:endParaRPr lang="en-US"/>
            </a:p>
          </p:txBody>
        </p:sp>
        <p:sp>
          <p:nvSpPr>
            <p:cNvPr id="34" name="Freeform: Shape 33">
              <a:extLst>
                <a:ext uri="{FF2B5EF4-FFF2-40B4-BE49-F238E27FC236}">
                  <a16:creationId xmlns:a16="http://schemas.microsoft.com/office/drawing/2014/main" id="{AB2AF0F5-7EAA-4BAB-8DE2-D84E124170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75000"/>
                </a:schemeClr>
              </a:solidFill>
              <a:prstDash val="lgDash"/>
              <a:round/>
            </a:ln>
          </p:spPr>
          <p:txBody>
            <a:bodyPr rtlCol="0" anchor="ctr"/>
            <a:lstStyle/>
            <a:p>
              <a:endParaRPr lang="en-US"/>
            </a:p>
          </p:txBody>
        </p:sp>
      </p:grpSp>
      <p:sp useBgFill="1">
        <p:nvSpPr>
          <p:cNvPr id="36" name="Rectangle 35">
            <a:extLst>
              <a:ext uri="{FF2B5EF4-FFF2-40B4-BE49-F238E27FC236}">
                <a16:creationId xmlns:a16="http://schemas.microsoft.com/office/drawing/2014/main" id="{F1174801-1395-44C5-9B00-CCAC45C056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8" name="Rectangle 37">
            <a:extLst>
              <a:ext uri="{FF2B5EF4-FFF2-40B4-BE49-F238E27FC236}">
                <a16:creationId xmlns:a16="http://schemas.microsoft.com/office/drawing/2014/main" id="{996DFAFB-BCE1-4BEC-82FB-D574234DEF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40" name="Top left">
            <a:extLst>
              <a:ext uri="{FF2B5EF4-FFF2-40B4-BE49-F238E27FC236}">
                <a16:creationId xmlns:a16="http://schemas.microsoft.com/office/drawing/2014/main" id="{ED101B41-AC74-41E8-B659-534680A63E3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3086"/>
            <a:ext cx="2198951" cy="3349518"/>
            <a:chOff x="10849" y="-3086"/>
            <a:chExt cx="2198951" cy="3349518"/>
          </a:xfrm>
        </p:grpSpPr>
        <p:sp>
          <p:nvSpPr>
            <p:cNvPr id="41" name="Freeform: Shape 40">
              <a:extLst>
                <a:ext uri="{FF2B5EF4-FFF2-40B4-BE49-F238E27FC236}">
                  <a16:creationId xmlns:a16="http://schemas.microsoft.com/office/drawing/2014/main" id="{E99112AE-565B-4F36-869A-6CA38DB40E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42" name="Freeform: Shape 41">
              <a:extLst>
                <a:ext uri="{FF2B5EF4-FFF2-40B4-BE49-F238E27FC236}">
                  <a16:creationId xmlns:a16="http://schemas.microsoft.com/office/drawing/2014/main" id="{57348608-0801-437E-90C2-747259E9B5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p>
              <a:endParaRPr lang="en-US"/>
            </a:p>
          </p:txBody>
        </p:sp>
        <p:sp>
          <p:nvSpPr>
            <p:cNvPr id="43" name="Freeform: Shape 42">
              <a:extLst>
                <a:ext uri="{FF2B5EF4-FFF2-40B4-BE49-F238E27FC236}">
                  <a16:creationId xmlns:a16="http://schemas.microsoft.com/office/drawing/2014/main" id="{D455AC85-8920-49E7-A166-4B875F639A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p>
              <a:endParaRPr lang="en-US"/>
            </a:p>
          </p:txBody>
        </p:sp>
        <p:sp>
          <p:nvSpPr>
            <p:cNvPr id="44" name="Freeform: Shape 43">
              <a:extLst>
                <a:ext uri="{FF2B5EF4-FFF2-40B4-BE49-F238E27FC236}">
                  <a16:creationId xmlns:a16="http://schemas.microsoft.com/office/drawing/2014/main" id="{F399F655-08EC-4F0F-92C1-DF049B3222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p>
              <a:endParaRPr lang="en-US"/>
            </a:p>
          </p:txBody>
        </p:sp>
        <p:sp>
          <p:nvSpPr>
            <p:cNvPr id="45" name="Freeform: Shape 44">
              <a:extLst>
                <a:ext uri="{FF2B5EF4-FFF2-40B4-BE49-F238E27FC236}">
                  <a16:creationId xmlns:a16="http://schemas.microsoft.com/office/drawing/2014/main" id="{3CAE461F-211A-40B3-A572-690991D7F5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p>
              <a:endParaRPr lang="en-US"/>
            </a:p>
          </p:txBody>
        </p:sp>
        <p:sp>
          <p:nvSpPr>
            <p:cNvPr id="46" name="Freeform: Shape 45">
              <a:extLst>
                <a:ext uri="{FF2B5EF4-FFF2-40B4-BE49-F238E27FC236}">
                  <a16:creationId xmlns:a16="http://schemas.microsoft.com/office/drawing/2014/main" id="{8ECE3A5C-A069-4659-8306-C345D9FECB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p>
              <a:endParaRPr lang="en-US"/>
            </a:p>
          </p:txBody>
        </p:sp>
        <p:sp>
          <p:nvSpPr>
            <p:cNvPr id="47" name="Freeform: Shape 46">
              <a:extLst>
                <a:ext uri="{FF2B5EF4-FFF2-40B4-BE49-F238E27FC236}">
                  <a16:creationId xmlns:a16="http://schemas.microsoft.com/office/drawing/2014/main" id="{1E997893-E78C-4B81-B62D-A2EC89FF21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p>
              <a:endParaRPr lang="en-US"/>
            </a:p>
          </p:txBody>
        </p:sp>
        <p:sp>
          <p:nvSpPr>
            <p:cNvPr id="48" name="Freeform: Shape 47">
              <a:extLst>
                <a:ext uri="{FF2B5EF4-FFF2-40B4-BE49-F238E27FC236}">
                  <a16:creationId xmlns:a16="http://schemas.microsoft.com/office/drawing/2014/main" id="{0E9BF673-56C0-4AC3-804F-66BDBF466B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p>
              <a:endParaRPr lang="en-US" dirty="0"/>
            </a:p>
          </p:txBody>
        </p:sp>
      </p:grpSp>
      <p:sp>
        <p:nvSpPr>
          <p:cNvPr id="2" name="Title 1">
            <a:extLst>
              <a:ext uri="{FF2B5EF4-FFF2-40B4-BE49-F238E27FC236}">
                <a16:creationId xmlns:a16="http://schemas.microsoft.com/office/drawing/2014/main" id="{339588BB-A32B-F54A-8A83-AD9D2CF965FF}"/>
              </a:ext>
            </a:extLst>
          </p:cNvPr>
          <p:cNvSpPr>
            <a:spLocks noGrp="1"/>
          </p:cNvSpPr>
          <p:nvPr>
            <p:ph type="title"/>
          </p:nvPr>
        </p:nvSpPr>
        <p:spPr>
          <a:xfrm>
            <a:off x="1005653" y="744909"/>
            <a:ext cx="5471347" cy="3155419"/>
          </a:xfrm>
        </p:spPr>
        <p:txBody>
          <a:bodyPr vert="horz" lIns="91440" tIns="45720" rIns="91440" bIns="45720" rtlCol="0" anchor="b">
            <a:normAutofit/>
          </a:bodyPr>
          <a:lstStyle/>
          <a:p>
            <a:r>
              <a:rPr lang="en-US" sz="5400" kern="1200">
                <a:solidFill>
                  <a:schemeClr val="tx2"/>
                </a:solidFill>
                <a:latin typeface="+mj-lt"/>
                <a:ea typeface="+mj-ea"/>
                <a:cs typeface="+mj-cs"/>
              </a:rPr>
              <a:t>Data Analysis</a:t>
            </a:r>
          </a:p>
        </p:txBody>
      </p:sp>
      <p:grpSp>
        <p:nvGrpSpPr>
          <p:cNvPr id="50" name="Cross">
            <a:extLst>
              <a:ext uri="{FF2B5EF4-FFF2-40B4-BE49-F238E27FC236}">
                <a16:creationId xmlns:a16="http://schemas.microsoft.com/office/drawing/2014/main" id="{448E476D-45E3-4FCD-9453-19DE45F3786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945264" y="149792"/>
            <a:ext cx="118872" cy="118872"/>
            <a:chOff x="1175347" y="3733800"/>
            <a:chExt cx="118872" cy="118872"/>
          </a:xfrm>
        </p:grpSpPr>
        <p:cxnSp>
          <p:nvCxnSpPr>
            <p:cNvPr id="51" name="Straight Connector 50">
              <a:extLst>
                <a:ext uri="{FF2B5EF4-FFF2-40B4-BE49-F238E27FC236}">
                  <a16:creationId xmlns:a16="http://schemas.microsoft.com/office/drawing/2014/main" id="{7507D607-360D-4059-9841-2FD23101AD5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34783" y="3733800"/>
              <a:ext cx="0" cy="118872"/>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cxnSp>
          <p:nvCxnSpPr>
            <p:cNvPr id="52" name="Straight Connector 51">
              <a:extLst>
                <a:ext uri="{FF2B5EF4-FFF2-40B4-BE49-F238E27FC236}">
                  <a16:creationId xmlns:a16="http://schemas.microsoft.com/office/drawing/2014/main" id="{F6EB05E8-E37B-497A-8F52-86EFA72F97A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347" y="3793236"/>
              <a:ext cx="118872" cy="0"/>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grpSp>
      <p:pic>
        <p:nvPicPr>
          <p:cNvPr id="7" name="Graphic 6" descr="Diagnostic">
            <a:extLst>
              <a:ext uri="{FF2B5EF4-FFF2-40B4-BE49-F238E27FC236}">
                <a16:creationId xmlns:a16="http://schemas.microsoft.com/office/drawing/2014/main" id="{2EA635BF-4E03-4103-A055-D2C2FF2C0DC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807491" y="1035733"/>
            <a:ext cx="4781280" cy="4781280"/>
          </a:xfrm>
          <a:prstGeom prst="rect">
            <a:avLst/>
          </a:prstGeom>
        </p:spPr>
      </p:pic>
      <p:grpSp>
        <p:nvGrpSpPr>
          <p:cNvPr id="54" name="Bottom Right">
            <a:extLst>
              <a:ext uri="{FF2B5EF4-FFF2-40B4-BE49-F238E27FC236}">
                <a16:creationId xmlns:a16="http://schemas.microsoft.com/office/drawing/2014/main" id="{90EAE0D4-1FAB-4DD1-80AD-9922AABCBDC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sp>
          <p:nvSpPr>
            <p:cNvPr id="55" name="Freeform: Shape 54">
              <a:extLst>
                <a:ext uri="{FF2B5EF4-FFF2-40B4-BE49-F238E27FC236}">
                  <a16:creationId xmlns:a16="http://schemas.microsoft.com/office/drawing/2014/main" id="{5987934E-3450-45B0-9A00-ECC4FE03B4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39256" y="6178637"/>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56" name="Graphic 157">
              <a:extLst>
                <a:ext uri="{FF2B5EF4-FFF2-40B4-BE49-F238E27FC236}">
                  <a16:creationId xmlns:a16="http://schemas.microsoft.com/office/drawing/2014/main" id="{95FAB598-50D5-430C-A444-CC8E490D9AF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58" name="Freeform: Shape 57">
                <a:extLst>
                  <a:ext uri="{FF2B5EF4-FFF2-40B4-BE49-F238E27FC236}">
                    <a16:creationId xmlns:a16="http://schemas.microsoft.com/office/drawing/2014/main" id="{0433B786-DAF3-4B40-B968-9603F2F080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endParaRPr lang="en-US"/>
              </a:p>
            </p:txBody>
          </p:sp>
          <p:sp>
            <p:nvSpPr>
              <p:cNvPr id="59" name="Freeform: Shape 58">
                <a:extLst>
                  <a:ext uri="{FF2B5EF4-FFF2-40B4-BE49-F238E27FC236}">
                    <a16:creationId xmlns:a16="http://schemas.microsoft.com/office/drawing/2014/main" id="{59C07BF2-57A9-44D9-A237-4EE2A95F6A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endParaRPr lang="en-US"/>
              </a:p>
            </p:txBody>
          </p:sp>
          <p:sp>
            <p:nvSpPr>
              <p:cNvPr id="60" name="Freeform: Shape 59">
                <a:extLst>
                  <a:ext uri="{FF2B5EF4-FFF2-40B4-BE49-F238E27FC236}">
                    <a16:creationId xmlns:a16="http://schemas.microsoft.com/office/drawing/2014/main" id="{27A3DC67-ECE5-4E3D-A603-80581D4374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endParaRPr lang="en-US"/>
              </a:p>
            </p:txBody>
          </p:sp>
          <p:sp>
            <p:nvSpPr>
              <p:cNvPr id="61" name="Freeform: Shape 60">
                <a:extLst>
                  <a:ext uri="{FF2B5EF4-FFF2-40B4-BE49-F238E27FC236}">
                    <a16:creationId xmlns:a16="http://schemas.microsoft.com/office/drawing/2014/main" id="{A80BD71D-861A-4A82-8A02-9A0DF6479B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endParaRPr lang="en-US"/>
              </a:p>
            </p:txBody>
          </p:sp>
          <p:sp>
            <p:nvSpPr>
              <p:cNvPr id="62" name="Freeform: Shape 61">
                <a:extLst>
                  <a:ext uri="{FF2B5EF4-FFF2-40B4-BE49-F238E27FC236}">
                    <a16:creationId xmlns:a16="http://schemas.microsoft.com/office/drawing/2014/main" id="{481795FA-9E5B-4BA0-AF65-E84DC54A21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endParaRPr lang="en-US"/>
              </a:p>
            </p:txBody>
          </p:sp>
          <p:sp>
            <p:nvSpPr>
              <p:cNvPr id="63" name="Freeform: Shape 62">
                <a:extLst>
                  <a:ext uri="{FF2B5EF4-FFF2-40B4-BE49-F238E27FC236}">
                    <a16:creationId xmlns:a16="http://schemas.microsoft.com/office/drawing/2014/main" id="{E64E0A25-B94C-45A7-9715-EC7AC6FF6D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endParaRPr lang="en-US"/>
              </a:p>
            </p:txBody>
          </p:sp>
          <p:sp>
            <p:nvSpPr>
              <p:cNvPr id="64" name="Freeform: Shape 63">
                <a:extLst>
                  <a:ext uri="{FF2B5EF4-FFF2-40B4-BE49-F238E27FC236}">
                    <a16:creationId xmlns:a16="http://schemas.microsoft.com/office/drawing/2014/main" id="{96BC9196-92B1-45F1-BB0F-B395B0F821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endParaRPr lang="en-US"/>
              </a:p>
            </p:txBody>
          </p:sp>
        </p:grpSp>
        <p:sp>
          <p:nvSpPr>
            <p:cNvPr id="57" name="Freeform: Shape 56">
              <a:extLst>
                <a:ext uri="{FF2B5EF4-FFF2-40B4-BE49-F238E27FC236}">
                  <a16:creationId xmlns:a16="http://schemas.microsoft.com/office/drawing/2014/main" id="{70F10725-9148-4570-8439-58EED6B7BA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26225408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8" name="Rectangle 17">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20" name="Top left">
            <a:extLst>
              <a:ext uri="{FF2B5EF4-FFF2-40B4-BE49-F238E27FC236}">
                <a16:creationId xmlns:a16="http://schemas.microsoft.com/office/drawing/2014/main" id="{D4ED21F2-92DE-4312-8DBE-C137E2A19E9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25" y="-1543"/>
            <a:ext cx="2198951" cy="3349518"/>
            <a:chOff x="10849" y="-3086"/>
            <a:chExt cx="2198951" cy="3349518"/>
          </a:xfrm>
        </p:grpSpPr>
        <p:sp>
          <p:nvSpPr>
            <p:cNvPr id="21" name="Freeform: Shape 20">
              <a:extLst>
                <a:ext uri="{FF2B5EF4-FFF2-40B4-BE49-F238E27FC236}">
                  <a16:creationId xmlns:a16="http://schemas.microsoft.com/office/drawing/2014/main" id="{AF87C1C3-17AE-4E8E-92D1-9D9478E580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2" name="Freeform: Shape 21">
              <a:extLst>
                <a:ext uri="{FF2B5EF4-FFF2-40B4-BE49-F238E27FC236}">
                  <a16:creationId xmlns:a16="http://schemas.microsoft.com/office/drawing/2014/main" id="{78317897-0579-4C54-A2C9-1D9E6CFE78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3" name="Freeform: Shape 22">
              <a:extLst>
                <a:ext uri="{FF2B5EF4-FFF2-40B4-BE49-F238E27FC236}">
                  <a16:creationId xmlns:a16="http://schemas.microsoft.com/office/drawing/2014/main" id="{DB10D173-E475-4E91-9B9D-38FB26902A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4" name="Freeform: Shape 23">
              <a:extLst>
                <a:ext uri="{FF2B5EF4-FFF2-40B4-BE49-F238E27FC236}">
                  <a16:creationId xmlns:a16="http://schemas.microsoft.com/office/drawing/2014/main" id="{8DFA5031-46E4-4B54-B410-B2C45429DF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5" name="Freeform: Shape 24">
              <a:extLst>
                <a:ext uri="{FF2B5EF4-FFF2-40B4-BE49-F238E27FC236}">
                  <a16:creationId xmlns:a16="http://schemas.microsoft.com/office/drawing/2014/main" id="{18470EC3-8E74-4E72-84DE-D86003D2FD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6" name="Freeform: Shape 25">
              <a:extLst>
                <a:ext uri="{FF2B5EF4-FFF2-40B4-BE49-F238E27FC236}">
                  <a16:creationId xmlns:a16="http://schemas.microsoft.com/office/drawing/2014/main" id="{31803245-48A5-47F5-9F36-BA72818ED0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7" name="Freeform: Shape 26">
              <a:extLst>
                <a:ext uri="{FF2B5EF4-FFF2-40B4-BE49-F238E27FC236}">
                  <a16:creationId xmlns:a16="http://schemas.microsoft.com/office/drawing/2014/main" id="{CC29F321-A6F8-46F1-9834-04492B97FE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8" name="Freeform: Shape 27">
              <a:extLst>
                <a:ext uri="{FF2B5EF4-FFF2-40B4-BE49-F238E27FC236}">
                  <a16:creationId xmlns:a16="http://schemas.microsoft.com/office/drawing/2014/main" id="{F8467D70-26CD-4313-B6A0-EAF328FA6C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pSp>
      <p:sp>
        <p:nvSpPr>
          <p:cNvPr id="2" name="Title 1">
            <a:extLst>
              <a:ext uri="{FF2B5EF4-FFF2-40B4-BE49-F238E27FC236}">
                <a16:creationId xmlns:a16="http://schemas.microsoft.com/office/drawing/2014/main" id="{5F4A43B6-0BC4-F348-9683-98BA175C1412}"/>
              </a:ext>
            </a:extLst>
          </p:cNvPr>
          <p:cNvSpPr>
            <a:spLocks noGrp="1"/>
          </p:cNvSpPr>
          <p:nvPr>
            <p:ph type="title"/>
          </p:nvPr>
        </p:nvSpPr>
        <p:spPr>
          <a:xfrm>
            <a:off x="1198181" y="168425"/>
            <a:ext cx="9795638" cy="1645419"/>
          </a:xfrm>
        </p:spPr>
        <p:txBody>
          <a:bodyPr anchor="b">
            <a:normAutofit/>
          </a:bodyPr>
          <a:lstStyle/>
          <a:p>
            <a:pPr algn="ctr"/>
            <a:r>
              <a:rPr lang="en-US" dirty="0"/>
              <a:t>Comparing Air Quality Index for 2009, 2015 and 2020</a:t>
            </a:r>
          </a:p>
        </p:txBody>
      </p:sp>
      <p:sp>
        <p:nvSpPr>
          <p:cNvPr id="13" name="Content Placeholder 12">
            <a:extLst>
              <a:ext uri="{FF2B5EF4-FFF2-40B4-BE49-F238E27FC236}">
                <a16:creationId xmlns:a16="http://schemas.microsoft.com/office/drawing/2014/main" id="{F5A8653E-9C55-4526-A1A9-620E244998DA}"/>
              </a:ext>
            </a:extLst>
          </p:cNvPr>
          <p:cNvSpPr>
            <a:spLocks noGrp="1"/>
          </p:cNvSpPr>
          <p:nvPr>
            <p:ph idx="1"/>
          </p:nvPr>
        </p:nvSpPr>
        <p:spPr>
          <a:xfrm>
            <a:off x="402355" y="1990505"/>
            <a:ext cx="11366469" cy="1743915"/>
          </a:xfrm>
        </p:spPr>
        <p:txBody>
          <a:bodyPr anchor="ctr">
            <a:normAutofit fontScale="62500" lnSpcReduction="20000"/>
          </a:bodyPr>
          <a:lstStyle/>
          <a:p>
            <a:pPr marL="0" indent="0">
              <a:buNone/>
            </a:pPr>
            <a:r>
              <a:rPr lang="en-US" dirty="0"/>
              <a:t>The Air Quality Index in 2009 was an average of 68 with a few outliers.</a:t>
            </a:r>
          </a:p>
          <a:p>
            <a:r>
              <a:rPr lang="en-US" dirty="0"/>
              <a:t>2015 had an average Air Quality Index of 39 which is a significant drop. However, this year had many outliers.</a:t>
            </a:r>
          </a:p>
          <a:p>
            <a:r>
              <a:rPr lang="en-US" dirty="0"/>
              <a:t>In 2020, the average Air Quality Index was around 50 which is an increase from 2015 and decrease from 2019. </a:t>
            </a:r>
          </a:p>
          <a:p>
            <a:r>
              <a:rPr lang="en-US" dirty="0"/>
              <a:t>Overall, the Air Quality has improved from 2009 to 2020.</a:t>
            </a:r>
            <a:endParaRPr lang="en-US" sz="1800" dirty="0"/>
          </a:p>
        </p:txBody>
      </p:sp>
      <p:pic>
        <p:nvPicPr>
          <p:cNvPr id="5" name="Content Placeholder 4" descr="Chart, box and whisker chart&#10;&#10;Description automatically generated">
            <a:extLst>
              <a:ext uri="{FF2B5EF4-FFF2-40B4-BE49-F238E27FC236}">
                <a16:creationId xmlns:a16="http://schemas.microsoft.com/office/drawing/2014/main" id="{45D7E80E-5E37-7540-8721-094769ABC36D}"/>
              </a:ext>
            </a:extLst>
          </p:cNvPr>
          <p:cNvPicPr>
            <a:picLocks noChangeAspect="1"/>
          </p:cNvPicPr>
          <p:nvPr/>
        </p:nvPicPr>
        <p:blipFill>
          <a:blip r:embed="rId2"/>
          <a:stretch>
            <a:fillRect/>
          </a:stretch>
        </p:blipFill>
        <p:spPr>
          <a:xfrm>
            <a:off x="142875" y="3891678"/>
            <a:ext cx="3811063" cy="2716890"/>
          </a:xfrm>
          <a:prstGeom prst="rect">
            <a:avLst/>
          </a:prstGeom>
        </p:spPr>
      </p:pic>
      <p:pic>
        <p:nvPicPr>
          <p:cNvPr id="7" name="Picture 6" descr="Chart, box and whisker chart&#10;&#10;Description automatically generated">
            <a:extLst>
              <a:ext uri="{FF2B5EF4-FFF2-40B4-BE49-F238E27FC236}">
                <a16:creationId xmlns:a16="http://schemas.microsoft.com/office/drawing/2014/main" id="{E1F6E48B-5294-E445-823F-098EE06DA22C}"/>
              </a:ext>
            </a:extLst>
          </p:cNvPr>
          <p:cNvPicPr>
            <a:picLocks noChangeAspect="1"/>
          </p:cNvPicPr>
          <p:nvPr/>
        </p:nvPicPr>
        <p:blipFill>
          <a:blip r:embed="rId3"/>
          <a:stretch>
            <a:fillRect/>
          </a:stretch>
        </p:blipFill>
        <p:spPr>
          <a:xfrm>
            <a:off x="4169646" y="3891677"/>
            <a:ext cx="3831886" cy="2731734"/>
          </a:xfrm>
          <a:prstGeom prst="rect">
            <a:avLst/>
          </a:prstGeom>
        </p:spPr>
      </p:pic>
      <p:pic>
        <p:nvPicPr>
          <p:cNvPr id="9" name="Picture 8">
            <a:extLst>
              <a:ext uri="{FF2B5EF4-FFF2-40B4-BE49-F238E27FC236}">
                <a16:creationId xmlns:a16="http://schemas.microsoft.com/office/drawing/2014/main" id="{1150374B-4871-514F-95B9-7A628521C6BE}"/>
              </a:ext>
            </a:extLst>
          </p:cNvPr>
          <p:cNvPicPr>
            <a:picLocks noChangeAspect="1"/>
          </p:cNvPicPr>
          <p:nvPr/>
        </p:nvPicPr>
        <p:blipFill>
          <a:blip r:embed="rId4"/>
          <a:stretch>
            <a:fillRect/>
          </a:stretch>
        </p:blipFill>
        <p:spPr>
          <a:xfrm>
            <a:off x="8217240" y="3891677"/>
            <a:ext cx="3831885" cy="2731734"/>
          </a:xfrm>
          <a:prstGeom prst="rect">
            <a:avLst/>
          </a:prstGeom>
        </p:spPr>
      </p:pic>
      <p:grpSp>
        <p:nvGrpSpPr>
          <p:cNvPr id="30" name="Bottom Right">
            <a:extLst>
              <a:ext uri="{FF2B5EF4-FFF2-40B4-BE49-F238E27FC236}">
                <a16:creationId xmlns:a16="http://schemas.microsoft.com/office/drawing/2014/main" id="{25330748-DCD3-40F6-80B6-BBD60F13424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74976" y="3278144"/>
            <a:ext cx="4211600" cy="3581399"/>
            <a:chOff x="7980400" y="3276601"/>
            <a:chExt cx="4211600" cy="3581399"/>
          </a:xfrm>
        </p:grpSpPr>
        <p:grpSp>
          <p:nvGrpSpPr>
            <p:cNvPr id="31" name="Graphic 157">
              <a:extLst>
                <a:ext uri="{FF2B5EF4-FFF2-40B4-BE49-F238E27FC236}">
                  <a16:creationId xmlns:a16="http://schemas.microsoft.com/office/drawing/2014/main" id="{7C76B3F8-E57B-4B84-AFCF-111FFBED9E6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6"/>
              <a:chOff x="4114800" y="1423987"/>
              <a:chExt cx="3961542" cy="4007547"/>
            </a:xfrm>
            <a:noFill/>
          </p:grpSpPr>
          <p:sp>
            <p:nvSpPr>
              <p:cNvPr id="33" name="Freeform: Shape 32">
                <a:extLst>
                  <a:ext uri="{FF2B5EF4-FFF2-40B4-BE49-F238E27FC236}">
                    <a16:creationId xmlns:a16="http://schemas.microsoft.com/office/drawing/2014/main" id="{1F1327FF-A0D9-4C0E-A2D9-BDEBA8A07F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4" name="Freeform: Shape 33">
                <a:extLst>
                  <a:ext uri="{FF2B5EF4-FFF2-40B4-BE49-F238E27FC236}">
                    <a16:creationId xmlns:a16="http://schemas.microsoft.com/office/drawing/2014/main" id="{3EC6B6B4-1322-4A16-96A5-99CA4AC098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5" name="Freeform: Shape 34">
                <a:extLst>
                  <a:ext uri="{FF2B5EF4-FFF2-40B4-BE49-F238E27FC236}">
                    <a16:creationId xmlns:a16="http://schemas.microsoft.com/office/drawing/2014/main" id="{DBE35EC6-17FE-468B-8D53-827021BA98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6" name="Freeform: Shape 35">
                <a:extLst>
                  <a:ext uri="{FF2B5EF4-FFF2-40B4-BE49-F238E27FC236}">
                    <a16:creationId xmlns:a16="http://schemas.microsoft.com/office/drawing/2014/main" id="{CF55A04D-04B8-4EEA-8259-B97C0B9E8F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7" name="Freeform: Shape 36">
                <a:extLst>
                  <a:ext uri="{FF2B5EF4-FFF2-40B4-BE49-F238E27FC236}">
                    <a16:creationId xmlns:a16="http://schemas.microsoft.com/office/drawing/2014/main" id="{C65F71FB-B02A-4D26-83F1-F529612E0D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8" name="Freeform: Shape 37">
                <a:extLst>
                  <a:ext uri="{FF2B5EF4-FFF2-40B4-BE49-F238E27FC236}">
                    <a16:creationId xmlns:a16="http://schemas.microsoft.com/office/drawing/2014/main" id="{965629FE-C08C-4B86-A392-E6717B454A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9" name="Freeform: Shape 38">
                <a:extLst>
                  <a:ext uri="{FF2B5EF4-FFF2-40B4-BE49-F238E27FC236}">
                    <a16:creationId xmlns:a16="http://schemas.microsoft.com/office/drawing/2014/main" id="{2D3C2A6F-3D83-4184-9EF4-34250BA8A8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sp>
          <p:nvSpPr>
            <p:cNvPr id="32" name="Freeform: Shape 31">
              <a:extLst>
                <a:ext uri="{FF2B5EF4-FFF2-40B4-BE49-F238E27FC236}">
                  <a16:creationId xmlns:a16="http://schemas.microsoft.com/office/drawing/2014/main" id="{1FC3D0CE-49BC-4D5A-8326-EE25E39F49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spTree>
    <p:extLst>
      <p:ext uri="{BB962C8B-B14F-4D97-AF65-F5344CB8AC3E}">
        <p14:creationId xmlns:p14="http://schemas.microsoft.com/office/powerpoint/2010/main" val="2236132986"/>
      </p:ext>
    </p:extLst>
  </p:cSld>
  <p:clrMapOvr>
    <a:masterClrMapping/>
  </p:clrMapOvr>
</p:sld>
</file>

<file path=ppt/theme/theme1.xml><?xml version="1.0" encoding="utf-8"?>
<a:theme xmlns:a="http://schemas.openxmlformats.org/drawingml/2006/main" name="ExploreVTI">
  <a:themeElements>
    <a:clrScheme name="AnalogousFromRegularSeedRightStep">
      <a:dk1>
        <a:srgbClr val="000000"/>
      </a:dk1>
      <a:lt1>
        <a:srgbClr val="FFFFFF"/>
      </a:lt1>
      <a:dk2>
        <a:srgbClr val="1B2830"/>
      </a:dk2>
      <a:lt2>
        <a:srgbClr val="F3F0F0"/>
      </a:lt2>
      <a:accent1>
        <a:srgbClr val="20B3AB"/>
      </a:accent1>
      <a:accent2>
        <a:srgbClr val="1790D5"/>
      </a:accent2>
      <a:accent3>
        <a:srgbClr val="2953E7"/>
      </a:accent3>
      <a:accent4>
        <a:srgbClr val="5231DA"/>
      </a:accent4>
      <a:accent5>
        <a:srgbClr val="9D29E7"/>
      </a:accent5>
      <a:accent6>
        <a:srgbClr val="D517D0"/>
      </a:accent6>
      <a:hlink>
        <a:srgbClr val="BF3F46"/>
      </a:hlink>
      <a:folHlink>
        <a:srgbClr val="7F7F7F"/>
      </a:folHlink>
    </a:clrScheme>
    <a:fontScheme name="Custom 23">
      <a:majorFont>
        <a:latin typeface="Rockwell"/>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xploreVTI" id="{157DDAE2-BFCD-43FD-9602-E5EFEAD66DC3}" vid="{04B6EBF8-4645-4305-9753-050B4204785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52</TotalTime>
  <Words>1654</Words>
  <Application>Microsoft Macintosh PowerPoint</Application>
  <PresentationFormat>Widescreen</PresentationFormat>
  <Paragraphs>139</Paragraphs>
  <Slides>30</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30</vt:i4>
      </vt:variant>
    </vt:vector>
  </HeadingPairs>
  <TitlesOfParts>
    <vt:vector size="38" baseType="lpstr">
      <vt:lpstr>Arial</vt:lpstr>
      <vt:lpstr>Avenir Next LT Pro</vt:lpstr>
      <vt:lpstr>AvenirNext LT Pro Medium</vt:lpstr>
      <vt:lpstr>Calibri</vt:lpstr>
      <vt:lpstr>Rockwell</vt:lpstr>
      <vt:lpstr>Segoe UI</vt:lpstr>
      <vt:lpstr>Segoe UI Semilight</vt:lpstr>
      <vt:lpstr>ExploreVTI</vt:lpstr>
      <vt:lpstr>Does the car you drive affect Air Quality? </vt:lpstr>
      <vt:lpstr>Air Quality</vt:lpstr>
      <vt:lpstr>Air Quality Index</vt:lpstr>
      <vt:lpstr>Hypothesis:  There is a correlation between vehicles and the air we breathe. </vt:lpstr>
      <vt:lpstr>Source</vt:lpstr>
      <vt:lpstr>Challenges</vt:lpstr>
      <vt:lpstr>Data Cleanup &amp; Exploration</vt:lpstr>
      <vt:lpstr>Data Analysis</vt:lpstr>
      <vt:lpstr>Comparing Air Quality Index for 2009, 2015 and 2020</vt:lpstr>
      <vt:lpstr>PowerPoint Presentation</vt:lpstr>
      <vt:lpstr>Does the density of cars in a particular area affect air quality? </vt:lpstr>
      <vt:lpstr>Comparing Air Quality Index and Number of Cars for 2009</vt:lpstr>
      <vt:lpstr>Comparing Air Quality Index and Number of Cars for 2015</vt:lpstr>
      <vt:lpstr>Comparing Air Quality Index and Number of Cars for 2020</vt:lpstr>
      <vt:lpstr>Air quality Index vs Age of Vehicles for 2009, 2015 and 2020</vt:lpstr>
      <vt:lpstr>Comparing Air Quality Index and Car Age for 2009</vt:lpstr>
      <vt:lpstr>Comparing Air Quality Index and Car Age for 2015</vt:lpstr>
      <vt:lpstr>Comparing Air Quality Index and Car Age for 2020</vt:lpstr>
      <vt:lpstr>Air Quality Index per Body Type for 2009, 2015 and 2020</vt:lpstr>
      <vt:lpstr>Air Quality Index for Private vs Commercial cars</vt:lpstr>
      <vt:lpstr>Air Quality Index vs. ”Green” Electric/Hybrid Vehicles.</vt:lpstr>
      <vt:lpstr>Comparison of ”Green” Vehicle Counts and NY Statewide Mean</vt:lpstr>
      <vt:lpstr>Distribution of ”Green” vehicles in relation to AQI 2009</vt:lpstr>
      <vt:lpstr>Distribution of ”Green” vehicles in relation to AQI 2015</vt:lpstr>
      <vt:lpstr>Distribution of ”Green” vehicles in relation to AQI 2020</vt:lpstr>
      <vt:lpstr>Regulations</vt:lpstr>
      <vt:lpstr>Regulations</vt:lpstr>
      <vt:lpstr>Conclusion</vt:lpstr>
      <vt:lpstr>Observations</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Does the car you drive affect Air Quality? </dc:title>
  <dc:creator>deepa.vadakan@gmail.com</dc:creator>
  <cp:lastModifiedBy>deepa.vadakan@gmail.com</cp:lastModifiedBy>
  <cp:revision>8</cp:revision>
  <dcterms:created xsi:type="dcterms:W3CDTF">2020-10-24T15:49:37Z</dcterms:created>
  <dcterms:modified xsi:type="dcterms:W3CDTF">2020-10-24T16:42:48Z</dcterms:modified>
</cp:coreProperties>
</file>